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12192000" cy="6858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531" autoAdjust="0"/>
    <p:restoredTop sz="94640"/>
  </p:normalViewPr>
  <p:slideViewPr>
    <p:cSldViewPr>
      <p:cViewPr varScale="1">
        <p:scale>
          <a:sx n="51" d="100"/>
          <a:sy n="51" d="100"/>
        </p:scale>
        <p:origin x="-101" y="-739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10.jp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jpg"/><Relationship Id="rId11" Type="http://schemas.openxmlformats.org/officeDocument/2006/relationships/image" Target="../media/image18.png"/><Relationship Id="rId5" Type="http://schemas.openxmlformats.org/officeDocument/2006/relationships/image" Target="../media/image12.jpg"/><Relationship Id="rId10" Type="http://schemas.openxmlformats.org/officeDocument/2006/relationships/image" Target="../media/image17.jpg"/><Relationship Id="rId4" Type="http://schemas.openxmlformats.org/officeDocument/2006/relationships/image" Target="../media/image11.jpg"/><Relationship Id="rId9" Type="http://schemas.openxmlformats.org/officeDocument/2006/relationships/image" Target="../media/image16.jp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bg1"/>
                </a:solidFill>
                <a:latin typeface="IntelOne Display Light"/>
                <a:cs typeface="IntelOne Display Light"/>
              </a:defRPr>
            </a:lvl1pPr>
          </a:lstStyle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pc="-5" dirty="0"/>
              <a:t>Intel</a:t>
            </a:r>
            <a:r>
              <a:rPr spc="-25" dirty="0"/>
              <a:t> </a:t>
            </a:r>
            <a:r>
              <a:rPr spc="-10" dirty="0"/>
              <a:t>Confidential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bg1"/>
                </a:solidFill>
                <a:latin typeface="IntelOne Display Light"/>
                <a:cs typeface="IntelOne Display Light"/>
              </a:defRPr>
            </a:lvl1pPr>
          </a:lstStyle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pc="-5" dirty="0"/>
              <a:t>Intel</a:t>
            </a:r>
            <a:r>
              <a:rPr spc="195" dirty="0"/>
              <a:t> </a:t>
            </a:r>
            <a:r>
              <a:rPr spc="-5" dirty="0"/>
              <a:t>Premium Solution</a:t>
            </a:r>
            <a:r>
              <a:rPr spc="-15" dirty="0"/>
              <a:t> </a:t>
            </a:r>
            <a:r>
              <a:rPr spc="-5" dirty="0"/>
              <a:t>Support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000864"/>
                </a:solidFill>
                <a:latin typeface="Intel Clear"/>
                <a:cs typeface="Intel Clea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bg1"/>
                </a:solidFill>
                <a:latin typeface="IntelOne Display Light"/>
                <a:cs typeface="IntelOne Display Light"/>
              </a:defRPr>
            </a:lvl1pPr>
          </a:lstStyle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pc="-5" dirty="0"/>
              <a:t>Intel</a:t>
            </a:r>
            <a:r>
              <a:rPr spc="-25" dirty="0"/>
              <a:t> </a:t>
            </a:r>
            <a:r>
              <a:rPr spc="-10" dirty="0"/>
              <a:t>Confidential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bg1"/>
                </a:solidFill>
                <a:latin typeface="IntelOne Display Light"/>
                <a:cs typeface="IntelOne Display Light"/>
              </a:defRPr>
            </a:lvl1pPr>
          </a:lstStyle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pc="-5" dirty="0"/>
              <a:t>Intel</a:t>
            </a:r>
            <a:r>
              <a:rPr spc="195" dirty="0"/>
              <a:t> </a:t>
            </a:r>
            <a:r>
              <a:rPr spc="-5" dirty="0"/>
              <a:t>Premium Solution</a:t>
            </a:r>
            <a:r>
              <a:rPr spc="-15" dirty="0"/>
              <a:t> </a:t>
            </a:r>
            <a:r>
              <a:rPr spc="-5" dirty="0"/>
              <a:t>Support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8" cy="685799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1362" y="6407451"/>
            <a:ext cx="11275624" cy="450548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11726014" y="6407451"/>
            <a:ext cx="466090" cy="450850"/>
          </a:xfrm>
          <a:custGeom>
            <a:avLst/>
            <a:gdLst/>
            <a:ahLst/>
            <a:cxnLst/>
            <a:rect l="l" t="t" r="r" b="b"/>
            <a:pathLst>
              <a:path w="466090" h="450850">
                <a:moveTo>
                  <a:pt x="465985" y="0"/>
                </a:moveTo>
                <a:lnTo>
                  <a:pt x="0" y="0"/>
                </a:lnTo>
                <a:lnTo>
                  <a:pt x="0" y="450548"/>
                </a:lnTo>
                <a:lnTo>
                  <a:pt x="465985" y="450548"/>
                </a:lnTo>
                <a:lnTo>
                  <a:pt x="465985" y="0"/>
                </a:lnTo>
                <a:close/>
              </a:path>
            </a:pathLst>
          </a:custGeom>
          <a:solidFill>
            <a:srgbClr val="00086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1099069" y="6536753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5">
                <a:moveTo>
                  <a:pt x="35809" y="0"/>
                </a:moveTo>
                <a:lnTo>
                  <a:pt x="0" y="0"/>
                </a:lnTo>
                <a:lnTo>
                  <a:pt x="0" y="35808"/>
                </a:lnTo>
                <a:lnTo>
                  <a:pt x="35809" y="35808"/>
                </a:lnTo>
                <a:lnTo>
                  <a:pt x="35809" y="0"/>
                </a:lnTo>
                <a:close/>
              </a:path>
            </a:pathLst>
          </a:custGeom>
          <a:solidFill>
            <a:srgbClr val="00B2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11100016" y="6534150"/>
            <a:ext cx="511175" cy="191770"/>
          </a:xfrm>
          <a:custGeom>
            <a:avLst/>
            <a:gdLst/>
            <a:ahLst/>
            <a:cxnLst/>
            <a:rect l="l" t="t" r="r" b="b"/>
            <a:pathLst>
              <a:path w="511175" h="191770">
                <a:moveTo>
                  <a:pt x="33947" y="60121"/>
                </a:moveTo>
                <a:lnTo>
                  <a:pt x="0" y="60121"/>
                </a:lnTo>
                <a:lnTo>
                  <a:pt x="0" y="188988"/>
                </a:lnTo>
                <a:lnTo>
                  <a:pt x="33947" y="188988"/>
                </a:lnTo>
                <a:lnTo>
                  <a:pt x="33947" y="60121"/>
                </a:lnTo>
                <a:close/>
              </a:path>
              <a:path w="511175" h="191770">
                <a:moveTo>
                  <a:pt x="181876" y="189039"/>
                </a:moveTo>
                <a:lnTo>
                  <a:pt x="181775" y="114401"/>
                </a:lnTo>
                <a:lnTo>
                  <a:pt x="167678" y="72834"/>
                </a:lnTo>
                <a:lnTo>
                  <a:pt x="128181" y="57518"/>
                </a:lnTo>
                <a:lnTo>
                  <a:pt x="120065" y="57518"/>
                </a:lnTo>
                <a:lnTo>
                  <a:pt x="112598" y="59207"/>
                </a:lnTo>
                <a:lnTo>
                  <a:pt x="99225" y="65760"/>
                </a:lnTo>
                <a:lnTo>
                  <a:pt x="93548" y="70408"/>
                </a:lnTo>
                <a:lnTo>
                  <a:pt x="87160" y="78613"/>
                </a:lnTo>
                <a:lnTo>
                  <a:pt x="87160" y="60172"/>
                </a:lnTo>
                <a:lnTo>
                  <a:pt x="53733" y="60172"/>
                </a:lnTo>
                <a:lnTo>
                  <a:pt x="53733" y="189039"/>
                </a:lnTo>
                <a:lnTo>
                  <a:pt x="87464" y="189039"/>
                </a:lnTo>
                <a:lnTo>
                  <a:pt x="87464" y="120370"/>
                </a:lnTo>
                <a:lnTo>
                  <a:pt x="87503" y="125145"/>
                </a:lnTo>
                <a:lnTo>
                  <a:pt x="102438" y="90030"/>
                </a:lnTo>
                <a:lnTo>
                  <a:pt x="109689" y="86944"/>
                </a:lnTo>
                <a:lnTo>
                  <a:pt x="127838" y="86944"/>
                </a:lnTo>
                <a:lnTo>
                  <a:pt x="147612" y="120370"/>
                </a:lnTo>
                <a:lnTo>
                  <a:pt x="147624" y="189039"/>
                </a:lnTo>
                <a:lnTo>
                  <a:pt x="181876" y="189039"/>
                </a:lnTo>
                <a:close/>
              </a:path>
              <a:path w="511175" h="191770">
                <a:moveTo>
                  <a:pt x="258965" y="60121"/>
                </a:moveTo>
                <a:lnTo>
                  <a:pt x="234391" y="60121"/>
                </a:lnTo>
                <a:lnTo>
                  <a:pt x="234391" y="9944"/>
                </a:lnTo>
                <a:lnTo>
                  <a:pt x="200456" y="9944"/>
                </a:lnTo>
                <a:lnTo>
                  <a:pt x="200558" y="139331"/>
                </a:lnTo>
                <a:lnTo>
                  <a:pt x="216420" y="182486"/>
                </a:lnTo>
                <a:lnTo>
                  <a:pt x="254711" y="190334"/>
                </a:lnTo>
                <a:lnTo>
                  <a:pt x="258965" y="190334"/>
                </a:lnTo>
                <a:lnTo>
                  <a:pt x="258965" y="158699"/>
                </a:lnTo>
                <a:lnTo>
                  <a:pt x="253974" y="158648"/>
                </a:lnTo>
                <a:lnTo>
                  <a:pt x="249847" y="158394"/>
                </a:lnTo>
                <a:lnTo>
                  <a:pt x="234391" y="139331"/>
                </a:lnTo>
                <a:lnTo>
                  <a:pt x="234391" y="89166"/>
                </a:lnTo>
                <a:lnTo>
                  <a:pt x="258965" y="89166"/>
                </a:lnTo>
                <a:lnTo>
                  <a:pt x="258965" y="60121"/>
                </a:lnTo>
                <a:close/>
              </a:path>
              <a:path w="511175" h="191770">
                <a:moveTo>
                  <a:pt x="401853" y="124320"/>
                </a:moveTo>
                <a:lnTo>
                  <a:pt x="391325" y="86550"/>
                </a:lnTo>
                <a:lnTo>
                  <a:pt x="369303" y="66230"/>
                </a:lnTo>
                <a:lnTo>
                  <a:pt x="369303" y="112420"/>
                </a:lnTo>
                <a:lnTo>
                  <a:pt x="300939" y="112471"/>
                </a:lnTo>
                <a:lnTo>
                  <a:pt x="335102" y="86550"/>
                </a:lnTo>
                <a:lnTo>
                  <a:pt x="350304" y="89281"/>
                </a:lnTo>
                <a:lnTo>
                  <a:pt x="360972" y="95986"/>
                </a:lnTo>
                <a:lnTo>
                  <a:pt x="367233" y="104406"/>
                </a:lnTo>
                <a:lnTo>
                  <a:pt x="369303" y="112420"/>
                </a:lnTo>
                <a:lnTo>
                  <a:pt x="369303" y="66230"/>
                </a:lnTo>
                <a:lnTo>
                  <a:pt x="335318" y="57556"/>
                </a:lnTo>
                <a:lnTo>
                  <a:pt x="328460" y="57899"/>
                </a:lnTo>
                <a:lnTo>
                  <a:pt x="292582" y="72910"/>
                </a:lnTo>
                <a:lnTo>
                  <a:pt x="271233" y="104660"/>
                </a:lnTo>
                <a:lnTo>
                  <a:pt x="268249" y="124625"/>
                </a:lnTo>
                <a:lnTo>
                  <a:pt x="268566" y="131470"/>
                </a:lnTo>
                <a:lnTo>
                  <a:pt x="283019" y="167360"/>
                </a:lnTo>
                <a:lnTo>
                  <a:pt x="315201" y="188696"/>
                </a:lnTo>
                <a:lnTo>
                  <a:pt x="336359" y="191681"/>
                </a:lnTo>
                <a:lnTo>
                  <a:pt x="355930" y="189445"/>
                </a:lnTo>
                <a:lnTo>
                  <a:pt x="371779" y="183616"/>
                </a:lnTo>
                <a:lnTo>
                  <a:pt x="384251" y="175501"/>
                </a:lnTo>
                <a:lnTo>
                  <a:pt x="393700" y="166382"/>
                </a:lnTo>
                <a:lnTo>
                  <a:pt x="388162" y="162166"/>
                </a:lnTo>
                <a:lnTo>
                  <a:pt x="369252" y="147764"/>
                </a:lnTo>
                <a:lnTo>
                  <a:pt x="364121" y="152590"/>
                </a:lnTo>
                <a:lnTo>
                  <a:pt x="356730" y="157264"/>
                </a:lnTo>
                <a:lnTo>
                  <a:pt x="347433" y="160782"/>
                </a:lnTo>
                <a:lnTo>
                  <a:pt x="336613" y="162166"/>
                </a:lnTo>
                <a:lnTo>
                  <a:pt x="327025" y="162166"/>
                </a:lnTo>
                <a:lnTo>
                  <a:pt x="319163" y="159956"/>
                </a:lnTo>
                <a:lnTo>
                  <a:pt x="307187" y="151193"/>
                </a:lnTo>
                <a:lnTo>
                  <a:pt x="303060" y="145199"/>
                </a:lnTo>
                <a:lnTo>
                  <a:pt x="300583" y="136474"/>
                </a:lnTo>
                <a:lnTo>
                  <a:pt x="401853" y="136474"/>
                </a:lnTo>
                <a:lnTo>
                  <a:pt x="401853" y="124320"/>
                </a:lnTo>
                <a:close/>
              </a:path>
              <a:path w="511175" h="191770">
                <a:moveTo>
                  <a:pt x="453504" y="0"/>
                </a:moveTo>
                <a:lnTo>
                  <a:pt x="419569" y="0"/>
                </a:lnTo>
                <a:lnTo>
                  <a:pt x="419569" y="188988"/>
                </a:lnTo>
                <a:lnTo>
                  <a:pt x="453504" y="188988"/>
                </a:lnTo>
                <a:lnTo>
                  <a:pt x="453504" y="0"/>
                </a:lnTo>
                <a:close/>
              </a:path>
              <a:path w="511175" h="191770">
                <a:moveTo>
                  <a:pt x="500862" y="180708"/>
                </a:moveTo>
                <a:lnTo>
                  <a:pt x="497078" y="174015"/>
                </a:lnTo>
                <a:lnTo>
                  <a:pt x="496785" y="173494"/>
                </a:lnTo>
                <a:lnTo>
                  <a:pt x="497738" y="173101"/>
                </a:lnTo>
                <a:lnTo>
                  <a:pt x="498563" y="172504"/>
                </a:lnTo>
                <a:lnTo>
                  <a:pt x="499313" y="171500"/>
                </a:lnTo>
                <a:lnTo>
                  <a:pt x="499859" y="170764"/>
                </a:lnTo>
                <a:lnTo>
                  <a:pt x="500214" y="169672"/>
                </a:lnTo>
                <a:lnTo>
                  <a:pt x="500202" y="167284"/>
                </a:lnTo>
                <a:lnTo>
                  <a:pt x="499999" y="166382"/>
                </a:lnTo>
                <a:lnTo>
                  <a:pt x="499364" y="165341"/>
                </a:lnTo>
                <a:lnTo>
                  <a:pt x="498957" y="164642"/>
                </a:lnTo>
                <a:lnTo>
                  <a:pt x="498259" y="163944"/>
                </a:lnTo>
                <a:lnTo>
                  <a:pt x="497395" y="163499"/>
                </a:lnTo>
                <a:lnTo>
                  <a:pt x="497395" y="169024"/>
                </a:lnTo>
                <a:lnTo>
                  <a:pt x="497255" y="169545"/>
                </a:lnTo>
                <a:lnTo>
                  <a:pt x="496735" y="170459"/>
                </a:lnTo>
                <a:lnTo>
                  <a:pt x="496392" y="170853"/>
                </a:lnTo>
                <a:lnTo>
                  <a:pt x="495439" y="171373"/>
                </a:lnTo>
                <a:lnTo>
                  <a:pt x="494919" y="171500"/>
                </a:lnTo>
                <a:lnTo>
                  <a:pt x="489661" y="171500"/>
                </a:lnTo>
                <a:lnTo>
                  <a:pt x="489661" y="165341"/>
                </a:lnTo>
                <a:lnTo>
                  <a:pt x="494919" y="165341"/>
                </a:lnTo>
                <a:lnTo>
                  <a:pt x="497395" y="169024"/>
                </a:lnTo>
                <a:lnTo>
                  <a:pt x="497395" y="163499"/>
                </a:lnTo>
                <a:lnTo>
                  <a:pt x="496430" y="162991"/>
                </a:lnTo>
                <a:lnTo>
                  <a:pt x="495439" y="162737"/>
                </a:lnTo>
                <a:lnTo>
                  <a:pt x="494309" y="162737"/>
                </a:lnTo>
                <a:lnTo>
                  <a:pt x="486841" y="162687"/>
                </a:lnTo>
                <a:lnTo>
                  <a:pt x="486841" y="180708"/>
                </a:lnTo>
                <a:lnTo>
                  <a:pt x="489661" y="180708"/>
                </a:lnTo>
                <a:lnTo>
                  <a:pt x="489661" y="174015"/>
                </a:lnTo>
                <a:lnTo>
                  <a:pt x="493915" y="174015"/>
                </a:lnTo>
                <a:lnTo>
                  <a:pt x="497649" y="180708"/>
                </a:lnTo>
                <a:lnTo>
                  <a:pt x="500862" y="180708"/>
                </a:lnTo>
                <a:close/>
              </a:path>
              <a:path w="511175" h="191770">
                <a:moveTo>
                  <a:pt x="510971" y="171754"/>
                </a:moveTo>
                <a:lnTo>
                  <a:pt x="509562" y="164757"/>
                </a:lnTo>
                <a:lnTo>
                  <a:pt x="508419" y="163068"/>
                </a:lnTo>
                <a:lnTo>
                  <a:pt x="508419" y="163258"/>
                </a:lnTo>
                <a:lnTo>
                  <a:pt x="508419" y="180263"/>
                </a:lnTo>
                <a:lnTo>
                  <a:pt x="501472" y="187210"/>
                </a:lnTo>
                <a:lnTo>
                  <a:pt x="484454" y="187210"/>
                </a:lnTo>
                <a:lnTo>
                  <a:pt x="477507" y="180263"/>
                </a:lnTo>
                <a:lnTo>
                  <a:pt x="477507" y="163258"/>
                </a:lnTo>
                <a:lnTo>
                  <a:pt x="484454" y="156311"/>
                </a:lnTo>
                <a:lnTo>
                  <a:pt x="501472" y="156311"/>
                </a:lnTo>
                <a:lnTo>
                  <a:pt x="508419" y="163258"/>
                </a:lnTo>
                <a:lnTo>
                  <a:pt x="508419" y="163068"/>
                </a:lnTo>
                <a:lnTo>
                  <a:pt x="505701" y="159029"/>
                </a:lnTo>
                <a:lnTo>
                  <a:pt x="501662" y="156311"/>
                </a:lnTo>
                <a:lnTo>
                  <a:pt x="499973" y="155168"/>
                </a:lnTo>
                <a:lnTo>
                  <a:pt x="492963" y="153746"/>
                </a:lnTo>
                <a:lnTo>
                  <a:pt x="485952" y="155168"/>
                </a:lnTo>
                <a:lnTo>
                  <a:pt x="480225" y="159029"/>
                </a:lnTo>
                <a:lnTo>
                  <a:pt x="476364" y="164757"/>
                </a:lnTo>
                <a:lnTo>
                  <a:pt x="474954" y="171754"/>
                </a:lnTo>
                <a:lnTo>
                  <a:pt x="476364" y="178765"/>
                </a:lnTo>
                <a:lnTo>
                  <a:pt x="480225" y="184492"/>
                </a:lnTo>
                <a:lnTo>
                  <a:pt x="485952" y="188353"/>
                </a:lnTo>
                <a:lnTo>
                  <a:pt x="492963" y="189776"/>
                </a:lnTo>
                <a:lnTo>
                  <a:pt x="499973" y="188353"/>
                </a:lnTo>
                <a:lnTo>
                  <a:pt x="501662" y="187210"/>
                </a:lnTo>
                <a:lnTo>
                  <a:pt x="505701" y="184492"/>
                </a:lnTo>
                <a:lnTo>
                  <a:pt x="509562" y="178765"/>
                </a:lnTo>
                <a:lnTo>
                  <a:pt x="510971" y="17175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257456" y="6210298"/>
            <a:ext cx="204470" cy="197485"/>
          </a:xfrm>
          <a:custGeom>
            <a:avLst/>
            <a:gdLst/>
            <a:ahLst/>
            <a:cxnLst/>
            <a:rect l="l" t="t" r="r" b="b"/>
            <a:pathLst>
              <a:path w="204470" h="197485">
                <a:moveTo>
                  <a:pt x="203905" y="0"/>
                </a:moveTo>
                <a:lnTo>
                  <a:pt x="0" y="0"/>
                </a:lnTo>
                <a:lnTo>
                  <a:pt x="0" y="197150"/>
                </a:lnTo>
                <a:lnTo>
                  <a:pt x="203905" y="197150"/>
                </a:lnTo>
                <a:lnTo>
                  <a:pt x="203905" y="0"/>
                </a:lnTo>
                <a:close/>
              </a:path>
            </a:pathLst>
          </a:custGeom>
          <a:solidFill>
            <a:srgbClr val="76CE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bg object 2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5928" y="1548383"/>
            <a:ext cx="3553967" cy="4081272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4263195" y="2872516"/>
            <a:ext cx="408940" cy="408940"/>
          </a:xfrm>
          <a:custGeom>
            <a:avLst/>
            <a:gdLst/>
            <a:ahLst/>
            <a:cxnLst/>
            <a:rect l="l" t="t" r="r" b="b"/>
            <a:pathLst>
              <a:path w="408939" h="408939">
                <a:moveTo>
                  <a:pt x="315813" y="0"/>
                </a:moveTo>
                <a:lnTo>
                  <a:pt x="92640" y="0"/>
                </a:lnTo>
                <a:lnTo>
                  <a:pt x="56401" y="7220"/>
                </a:lnTo>
                <a:lnTo>
                  <a:pt x="26974" y="26974"/>
                </a:lnTo>
                <a:lnTo>
                  <a:pt x="7220" y="56401"/>
                </a:lnTo>
                <a:lnTo>
                  <a:pt x="0" y="92640"/>
                </a:lnTo>
                <a:lnTo>
                  <a:pt x="0" y="315812"/>
                </a:lnTo>
                <a:lnTo>
                  <a:pt x="7220" y="352032"/>
                </a:lnTo>
                <a:lnTo>
                  <a:pt x="26974" y="381449"/>
                </a:lnTo>
                <a:lnTo>
                  <a:pt x="56401" y="401199"/>
                </a:lnTo>
                <a:lnTo>
                  <a:pt x="92640" y="408419"/>
                </a:lnTo>
                <a:lnTo>
                  <a:pt x="315813" y="408419"/>
                </a:lnTo>
                <a:lnTo>
                  <a:pt x="352038" y="401199"/>
                </a:lnTo>
                <a:lnTo>
                  <a:pt x="381466" y="381449"/>
                </a:lnTo>
                <a:lnTo>
                  <a:pt x="401228" y="352032"/>
                </a:lnTo>
                <a:lnTo>
                  <a:pt x="408453" y="315812"/>
                </a:lnTo>
                <a:lnTo>
                  <a:pt x="408453" y="92640"/>
                </a:lnTo>
                <a:lnTo>
                  <a:pt x="401228" y="56401"/>
                </a:lnTo>
                <a:lnTo>
                  <a:pt x="381466" y="26974"/>
                </a:lnTo>
                <a:lnTo>
                  <a:pt x="352038" y="7220"/>
                </a:lnTo>
                <a:lnTo>
                  <a:pt x="315813" y="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4345292" y="2954629"/>
            <a:ext cx="793115" cy="828675"/>
          </a:xfrm>
          <a:custGeom>
            <a:avLst/>
            <a:gdLst/>
            <a:ahLst/>
            <a:cxnLst/>
            <a:rect l="l" t="t" r="r" b="b"/>
            <a:pathLst>
              <a:path w="793114" h="828675">
                <a:moveTo>
                  <a:pt x="408457" y="512660"/>
                </a:moveTo>
                <a:lnTo>
                  <a:pt x="401231" y="476859"/>
                </a:lnTo>
                <a:lnTo>
                  <a:pt x="381482" y="447382"/>
                </a:lnTo>
                <a:lnTo>
                  <a:pt x="352056" y="427380"/>
                </a:lnTo>
                <a:lnTo>
                  <a:pt x="315810" y="420014"/>
                </a:lnTo>
                <a:lnTo>
                  <a:pt x="92646" y="420014"/>
                </a:lnTo>
                <a:lnTo>
                  <a:pt x="56845" y="427380"/>
                </a:lnTo>
                <a:lnTo>
                  <a:pt x="27368" y="447382"/>
                </a:lnTo>
                <a:lnTo>
                  <a:pt x="7366" y="476859"/>
                </a:lnTo>
                <a:lnTo>
                  <a:pt x="0" y="512660"/>
                </a:lnTo>
                <a:lnTo>
                  <a:pt x="0" y="735825"/>
                </a:lnTo>
                <a:lnTo>
                  <a:pt x="7366" y="772045"/>
                </a:lnTo>
                <a:lnTo>
                  <a:pt x="27368" y="801458"/>
                </a:lnTo>
                <a:lnTo>
                  <a:pt x="56845" y="821220"/>
                </a:lnTo>
                <a:lnTo>
                  <a:pt x="92646" y="828433"/>
                </a:lnTo>
                <a:lnTo>
                  <a:pt x="315810" y="828433"/>
                </a:lnTo>
                <a:lnTo>
                  <a:pt x="352056" y="821220"/>
                </a:lnTo>
                <a:lnTo>
                  <a:pt x="381482" y="801458"/>
                </a:lnTo>
                <a:lnTo>
                  <a:pt x="401231" y="772045"/>
                </a:lnTo>
                <a:lnTo>
                  <a:pt x="408457" y="735825"/>
                </a:lnTo>
                <a:lnTo>
                  <a:pt x="408457" y="512660"/>
                </a:lnTo>
                <a:close/>
              </a:path>
              <a:path w="793114" h="828675">
                <a:moveTo>
                  <a:pt x="792670" y="92633"/>
                </a:moveTo>
                <a:lnTo>
                  <a:pt x="785469" y="56845"/>
                </a:lnTo>
                <a:lnTo>
                  <a:pt x="765835" y="27368"/>
                </a:lnTo>
                <a:lnTo>
                  <a:pt x="736727" y="7366"/>
                </a:lnTo>
                <a:lnTo>
                  <a:pt x="701103" y="0"/>
                </a:lnTo>
                <a:lnTo>
                  <a:pt x="476859" y="0"/>
                </a:lnTo>
                <a:lnTo>
                  <a:pt x="441236" y="7366"/>
                </a:lnTo>
                <a:lnTo>
                  <a:pt x="412127" y="27368"/>
                </a:lnTo>
                <a:lnTo>
                  <a:pt x="392493" y="56845"/>
                </a:lnTo>
                <a:lnTo>
                  <a:pt x="385279" y="92633"/>
                </a:lnTo>
                <a:lnTo>
                  <a:pt x="385279" y="316839"/>
                </a:lnTo>
                <a:lnTo>
                  <a:pt x="392493" y="352463"/>
                </a:lnTo>
                <a:lnTo>
                  <a:pt x="412127" y="381596"/>
                </a:lnTo>
                <a:lnTo>
                  <a:pt x="441236" y="401243"/>
                </a:lnTo>
                <a:lnTo>
                  <a:pt x="476859" y="408444"/>
                </a:lnTo>
                <a:lnTo>
                  <a:pt x="701103" y="408444"/>
                </a:lnTo>
                <a:lnTo>
                  <a:pt x="736727" y="401243"/>
                </a:lnTo>
                <a:lnTo>
                  <a:pt x="765835" y="381596"/>
                </a:lnTo>
                <a:lnTo>
                  <a:pt x="785469" y="352463"/>
                </a:lnTo>
                <a:lnTo>
                  <a:pt x="792670" y="316839"/>
                </a:lnTo>
                <a:lnTo>
                  <a:pt x="792670" y="92633"/>
                </a:lnTo>
                <a:close/>
              </a:path>
            </a:pathLst>
          </a:custGeom>
          <a:solidFill>
            <a:srgbClr val="DCDC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4844264" y="3426227"/>
            <a:ext cx="325755" cy="325755"/>
          </a:xfrm>
          <a:custGeom>
            <a:avLst/>
            <a:gdLst/>
            <a:ahLst/>
            <a:cxnLst/>
            <a:rect l="l" t="t" r="r" b="b"/>
            <a:pathLst>
              <a:path w="325754" h="325754">
                <a:moveTo>
                  <a:pt x="251593" y="0"/>
                </a:moveTo>
                <a:lnTo>
                  <a:pt x="73693" y="0"/>
                </a:lnTo>
                <a:lnTo>
                  <a:pt x="44859" y="5736"/>
                </a:lnTo>
                <a:lnTo>
                  <a:pt x="21452" y="21435"/>
                </a:lnTo>
                <a:lnTo>
                  <a:pt x="5741" y="44832"/>
                </a:lnTo>
                <a:lnTo>
                  <a:pt x="0" y="73660"/>
                </a:lnTo>
                <a:lnTo>
                  <a:pt x="0" y="251594"/>
                </a:lnTo>
                <a:lnTo>
                  <a:pt x="5741" y="280422"/>
                </a:lnTo>
                <a:lnTo>
                  <a:pt x="21452" y="303818"/>
                </a:lnTo>
                <a:lnTo>
                  <a:pt x="44859" y="319518"/>
                </a:lnTo>
                <a:lnTo>
                  <a:pt x="73693" y="325254"/>
                </a:lnTo>
                <a:lnTo>
                  <a:pt x="251593" y="325254"/>
                </a:lnTo>
                <a:lnTo>
                  <a:pt x="280426" y="319518"/>
                </a:lnTo>
                <a:lnTo>
                  <a:pt x="303834" y="303818"/>
                </a:lnTo>
                <a:lnTo>
                  <a:pt x="319544" y="280422"/>
                </a:lnTo>
                <a:lnTo>
                  <a:pt x="325286" y="251594"/>
                </a:lnTo>
                <a:lnTo>
                  <a:pt x="325286" y="73660"/>
                </a:lnTo>
                <a:lnTo>
                  <a:pt x="319544" y="44832"/>
                </a:lnTo>
                <a:lnTo>
                  <a:pt x="303834" y="21435"/>
                </a:lnTo>
                <a:lnTo>
                  <a:pt x="280426" y="5736"/>
                </a:lnTo>
                <a:lnTo>
                  <a:pt x="251593" y="0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4706385" y="3810449"/>
            <a:ext cx="428625" cy="428625"/>
          </a:xfrm>
          <a:custGeom>
            <a:avLst/>
            <a:gdLst/>
            <a:ahLst/>
            <a:cxnLst/>
            <a:rect l="l" t="t" r="r" b="b"/>
            <a:pathLst>
              <a:path w="428625" h="428625">
                <a:moveTo>
                  <a:pt x="331569" y="0"/>
                </a:moveTo>
                <a:lnTo>
                  <a:pt x="96828" y="0"/>
                </a:lnTo>
                <a:lnTo>
                  <a:pt x="59051" y="7580"/>
                </a:lnTo>
                <a:lnTo>
                  <a:pt x="28283" y="28283"/>
                </a:lnTo>
                <a:lnTo>
                  <a:pt x="7580" y="59051"/>
                </a:lnTo>
                <a:lnTo>
                  <a:pt x="0" y="96827"/>
                </a:lnTo>
                <a:lnTo>
                  <a:pt x="0" y="331602"/>
                </a:lnTo>
                <a:lnTo>
                  <a:pt x="7580" y="368929"/>
                </a:lnTo>
                <a:lnTo>
                  <a:pt x="28283" y="399747"/>
                </a:lnTo>
                <a:lnTo>
                  <a:pt x="59051" y="420699"/>
                </a:lnTo>
                <a:lnTo>
                  <a:pt x="96828" y="428429"/>
                </a:lnTo>
                <a:lnTo>
                  <a:pt x="331569" y="428429"/>
                </a:lnTo>
                <a:lnTo>
                  <a:pt x="369365" y="420699"/>
                </a:lnTo>
                <a:lnTo>
                  <a:pt x="400143" y="399747"/>
                </a:lnTo>
                <a:lnTo>
                  <a:pt x="420849" y="368929"/>
                </a:lnTo>
                <a:lnTo>
                  <a:pt x="428430" y="331602"/>
                </a:lnTo>
                <a:lnTo>
                  <a:pt x="428430" y="96827"/>
                </a:lnTo>
                <a:lnTo>
                  <a:pt x="420849" y="59051"/>
                </a:lnTo>
                <a:lnTo>
                  <a:pt x="400143" y="28283"/>
                </a:lnTo>
                <a:lnTo>
                  <a:pt x="369365" y="7580"/>
                </a:lnTo>
                <a:lnTo>
                  <a:pt x="331569" y="0"/>
                </a:lnTo>
                <a:close/>
              </a:path>
            </a:pathLst>
          </a:custGeom>
          <a:solidFill>
            <a:srgbClr val="EEEE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g object 27"/>
          <p:cNvSpPr/>
          <p:nvPr/>
        </p:nvSpPr>
        <p:spPr>
          <a:xfrm>
            <a:off x="5201130" y="2845126"/>
            <a:ext cx="325755" cy="325755"/>
          </a:xfrm>
          <a:custGeom>
            <a:avLst/>
            <a:gdLst/>
            <a:ahLst/>
            <a:cxnLst/>
            <a:rect l="l" t="t" r="r" b="b"/>
            <a:pathLst>
              <a:path w="325754" h="325755">
                <a:moveTo>
                  <a:pt x="252656" y="0"/>
                </a:moveTo>
                <a:lnTo>
                  <a:pt x="73693" y="0"/>
                </a:lnTo>
                <a:lnTo>
                  <a:pt x="44859" y="5741"/>
                </a:lnTo>
                <a:lnTo>
                  <a:pt x="21452" y="21452"/>
                </a:lnTo>
                <a:lnTo>
                  <a:pt x="5741" y="44859"/>
                </a:lnTo>
                <a:lnTo>
                  <a:pt x="0" y="73693"/>
                </a:lnTo>
                <a:lnTo>
                  <a:pt x="0" y="252656"/>
                </a:lnTo>
                <a:lnTo>
                  <a:pt x="5741" y="280874"/>
                </a:lnTo>
                <a:lnTo>
                  <a:pt x="21452" y="303967"/>
                </a:lnTo>
                <a:lnTo>
                  <a:pt x="44859" y="319561"/>
                </a:lnTo>
                <a:lnTo>
                  <a:pt x="73693" y="325286"/>
                </a:lnTo>
                <a:lnTo>
                  <a:pt x="252656" y="325286"/>
                </a:lnTo>
                <a:lnTo>
                  <a:pt x="281019" y="319561"/>
                </a:lnTo>
                <a:lnTo>
                  <a:pt x="304353" y="303967"/>
                </a:lnTo>
                <a:lnTo>
                  <a:pt x="319995" y="280874"/>
                </a:lnTo>
                <a:lnTo>
                  <a:pt x="325286" y="252656"/>
                </a:lnTo>
                <a:lnTo>
                  <a:pt x="325286" y="73693"/>
                </a:lnTo>
                <a:lnTo>
                  <a:pt x="319561" y="44859"/>
                </a:lnTo>
                <a:lnTo>
                  <a:pt x="303967" y="21452"/>
                </a:lnTo>
                <a:lnTo>
                  <a:pt x="280874" y="5741"/>
                </a:lnTo>
                <a:lnTo>
                  <a:pt x="252656" y="0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g object 28"/>
          <p:cNvSpPr/>
          <p:nvPr/>
        </p:nvSpPr>
        <p:spPr>
          <a:xfrm>
            <a:off x="5201130" y="3242011"/>
            <a:ext cx="408940" cy="407670"/>
          </a:xfrm>
          <a:custGeom>
            <a:avLst/>
            <a:gdLst/>
            <a:ahLst/>
            <a:cxnLst/>
            <a:rect l="l" t="t" r="r" b="b"/>
            <a:pathLst>
              <a:path w="408939" h="407670">
                <a:moveTo>
                  <a:pt x="315813" y="0"/>
                </a:moveTo>
                <a:lnTo>
                  <a:pt x="92640" y="0"/>
                </a:lnTo>
                <a:lnTo>
                  <a:pt x="56401" y="7203"/>
                </a:lnTo>
                <a:lnTo>
                  <a:pt x="26974" y="26841"/>
                </a:lnTo>
                <a:lnTo>
                  <a:pt x="7220" y="55952"/>
                </a:lnTo>
                <a:lnTo>
                  <a:pt x="0" y="91577"/>
                </a:lnTo>
                <a:lnTo>
                  <a:pt x="0" y="315780"/>
                </a:lnTo>
                <a:lnTo>
                  <a:pt x="7220" y="351404"/>
                </a:lnTo>
                <a:lnTo>
                  <a:pt x="26974" y="380516"/>
                </a:lnTo>
                <a:lnTo>
                  <a:pt x="56401" y="400153"/>
                </a:lnTo>
                <a:lnTo>
                  <a:pt x="92640" y="407357"/>
                </a:lnTo>
                <a:lnTo>
                  <a:pt x="315813" y="407357"/>
                </a:lnTo>
                <a:lnTo>
                  <a:pt x="352051" y="400153"/>
                </a:lnTo>
                <a:lnTo>
                  <a:pt x="381478" y="380516"/>
                </a:lnTo>
                <a:lnTo>
                  <a:pt x="401231" y="351404"/>
                </a:lnTo>
                <a:lnTo>
                  <a:pt x="408452" y="315780"/>
                </a:lnTo>
                <a:lnTo>
                  <a:pt x="408452" y="91577"/>
                </a:lnTo>
                <a:lnTo>
                  <a:pt x="401231" y="55952"/>
                </a:lnTo>
                <a:lnTo>
                  <a:pt x="381478" y="26841"/>
                </a:lnTo>
                <a:lnTo>
                  <a:pt x="352051" y="7203"/>
                </a:lnTo>
                <a:lnTo>
                  <a:pt x="315813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g object 29"/>
          <p:cNvSpPr/>
          <p:nvPr/>
        </p:nvSpPr>
        <p:spPr>
          <a:xfrm>
            <a:off x="4430560" y="4009390"/>
            <a:ext cx="895985" cy="503555"/>
          </a:xfrm>
          <a:custGeom>
            <a:avLst/>
            <a:gdLst/>
            <a:ahLst/>
            <a:cxnLst/>
            <a:rect l="l" t="t" r="r" b="b"/>
            <a:pathLst>
              <a:path w="895985" h="503554">
                <a:moveTo>
                  <a:pt x="895850" y="0"/>
                </a:moveTo>
                <a:lnTo>
                  <a:pt x="0" y="0"/>
                </a:lnTo>
                <a:lnTo>
                  <a:pt x="46335" y="503186"/>
                </a:lnTo>
                <a:lnTo>
                  <a:pt x="708477" y="503186"/>
                </a:lnTo>
                <a:lnTo>
                  <a:pt x="895850" y="0"/>
                </a:lnTo>
                <a:close/>
              </a:path>
            </a:pathLst>
          </a:custGeom>
          <a:solidFill>
            <a:srgbClr val="F2A36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g object 30"/>
          <p:cNvSpPr/>
          <p:nvPr/>
        </p:nvSpPr>
        <p:spPr>
          <a:xfrm>
            <a:off x="4331602" y="3819893"/>
            <a:ext cx="1232535" cy="756285"/>
          </a:xfrm>
          <a:custGeom>
            <a:avLst/>
            <a:gdLst/>
            <a:ahLst/>
            <a:cxnLst/>
            <a:rect l="l" t="t" r="r" b="b"/>
            <a:pathLst>
              <a:path w="1232535" h="756285">
                <a:moveTo>
                  <a:pt x="1232306" y="83985"/>
                </a:moveTo>
                <a:lnTo>
                  <a:pt x="1221130" y="30543"/>
                </a:lnTo>
                <a:lnTo>
                  <a:pt x="1178890" y="1955"/>
                </a:lnTo>
                <a:lnTo>
                  <a:pt x="1162164" y="0"/>
                </a:lnTo>
                <a:lnTo>
                  <a:pt x="1151547" y="774"/>
                </a:lnTo>
                <a:lnTo>
                  <a:pt x="1141056" y="3136"/>
                </a:lnTo>
                <a:lnTo>
                  <a:pt x="1130858" y="7086"/>
                </a:lnTo>
                <a:lnTo>
                  <a:pt x="1121117" y="12661"/>
                </a:lnTo>
                <a:lnTo>
                  <a:pt x="936713" y="142138"/>
                </a:lnTo>
                <a:lnTo>
                  <a:pt x="47396" y="142138"/>
                </a:lnTo>
                <a:lnTo>
                  <a:pt x="28879" y="145834"/>
                </a:lnTo>
                <a:lnTo>
                  <a:pt x="13830" y="155956"/>
                </a:lnTo>
                <a:lnTo>
                  <a:pt x="3695" y="171005"/>
                </a:lnTo>
                <a:lnTo>
                  <a:pt x="0" y="189496"/>
                </a:lnTo>
                <a:lnTo>
                  <a:pt x="3695" y="208178"/>
                </a:lnTo>
                <a:lnTo>
                  <a:pt x="13830" y="223596"/>
                </a:lnTo>
                <a:lnTo>
                  <a:pt x="28879" y="234073"/>
                </a:lnTo>
                <a:lnTo>
                  <a:pt x="47396" y="237934"/>
                </a:lnTo>
                <a:lnTo>
                  <a:pt x="913561" y="237934"/>
                </a:lnTo>
                <a:lnTo>
                  <a:pt x="915860" y="243179"/>
                </a:lnTo>
                <a:lnTo>
                  <a:pt x="925220" y="253771"/>
                </a:lnTo>
                <a:lnTo>
                  <a:pt x="784263" y="675843"/>
                </a:lnTo>
                <a:lnTo>
                  <a:pt x="156857" y="675843"/>
                </a:lnTo>
                <a:lnTo>
                  <a:pt x="141287" y="678980"/>
                </a:lnTo>
                <a:lnTo>
                  <a:pt x="128574" y="687565"/>
                </a:lnTo>
                <a:lnTo>
                  <a:pt x="120002" y="700278"/>
                </a:lnTo>
                <a:lnTo>
                  <a:pt x="116865" y="715860"/>
                </a:lnTo>
                <a:lnTo>
                  <a:pt x="120002" y="731431"/>
                </a:lnTo>
                <a:lnTo>
                  <a:pt x="128574" y="744143"/>
                </a:lnTo>
                <a:lnTo>
                  <a:pt x="141287" y="752703"/>
                </a:lnTo>
                <a:lnTo>
                  <a:pt x="156857" y="755840"/>
                </a:lnTo>
                <a:lnTo>
                  <a:pt x="812685" y="755840"/>
                </a:lnTo>
                <a:lnTo>
                  <a:pt x="851636" y="728484"/>
                </a:lnTo>
                <a:lnTo>
                  <a:pt x="1005293" y="266522"/>
                </a:lnTo>
                <a:lnTo>
                  <a:pt x="1014780" y="261099"/>
                </a:lnTo>
                <a:lnTo>
                  <a:pt x="1203223" y="129501"/>
                </a:lnTo>
                <a:lnTo>
                  <a:pt x="1222451" y="109308"/>
                </a:lnTo>
                <a:lnTo>
                  <a:pt x="1232306" y="83985"/>
                </a:lnTo>
                <a:close/>
              </a:path>
            </a:pathLst>
          </a:custGeom>
          <a:solidFill>
            <a:srgbClr val="22283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1" name="bg object 3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65348" y="3980969"/>
            <a:ext cx="77881" cy="77914"/>
          </a:xfrm>
          <a:prstGeom prst="rect">
            <a:avLst/>
          </a:prstGeom>
        </p:spPr>
      </p:pic>
      <p:sp>
        <p:nvSpPr>
          <p:cNvPr id="32" name="bg object 32"/>
          <p:cNvSpPr/>
          <p:nvPr/>
        </p:nvSpPr>
        <p:spPr>
          <a:xfrm>
            <a:off x="4542147" y="4123071"/>
            <a:ext cx="527685" cy="295910"/>
          </a:xfrm>
          <a:custGeom>
            <a:avLst/>
            <a:gdLst/>
            <a:ahLst/>
            <a:cxnLst/>
            <a:rect l="l" t="t" r="r" b="b"/>
            <a:pathLst>
              <a:path w="527685" h="295910">
                <a:moveTo>
                  <a:pt x="31577" y="0"/>
                </a:moveTo>
                <a:lnTo>
                  <a:pt x="19098" y="2419"/>
                </a:lnTo>
                <a:lnTo>
                  <a:pt x="9082" y="9086"/>
                </a:lnTo>
                <a:lnTo>
                  <a:pt x="2419" y="19112"/>
                </a:lnTo>
                <a:lnTo>
                  <a:pt x="0" y="31610"/>
                </a:lnTo>
                <a:lnTo>
                  <a:pt x="0" y="263193"/>
                </a:lnTo>
                <a:lnTo>
                  <a:pt x="2419" y="275832"/>
                </a:lnTo>
                <a:lnTo>
                  <a:pt x="9082" y="286203"/>
                </a:lnTo>
                <a:lnTo>
                  <a:pt x="19098" y="293221"/>
                </a:lnTo>
                <a:lnTo>
                  <a:pt x="31577" y="295802"/>
                </a:lnTo>
                <a:lnTo>
                  <a:pt x="44070" y="293221"/>
                </a:lnTo>
                <a:lnTo>
                  <a:pt x="54085" y="286203"/>
                </a:lnTo>
                <a:lnTo>
                  <a:pt x="60741" y="275832"/>
                </a:lnTo>
                <a:lnTo>
                  <a:pt x="63155" y="263193"/>
                </a:lnTo>
                <a:lnTo>
                  <a:pt x="63155" y="31610"/>
                </a:lnTo>
                <a:lnTo>
                  <a:pt x="60741" y="19112"/>
                </a:lnTo>
                <a:lnTo>
                  <a:pt x="54085" y="9086"/>
                </a:lnTo>
                <a:lnTo>
                  <a:pt x="44070" y="2419"/>
                </a:lnTo>
                <a:lnTo>
                  <a:pt x="31577" y="0"/>
                </a:lnTo>
                <a:close/>
              </a:path>
              <a:path w="527685" h="295910">
                <a:moveTo>
                  <a:pt x="181057" y="0"/>
                </a:moveTo>
                <a:lnTo>
                  <a:pt x="168579" y="2419"/>
                </a:lnTo>
                <a:lnTo>
                  <a:pt x="158562" y="9086"/>
                </a:lnTo>
                <a:lnTo>
                  <a:pt x="151899" y="19112"/>
                </a:lnTo>
                <a:lnTo>
                  <a:pt x="149480" y="31610"/>
                </a:lnTo>
                <a:lnTo>
                  <a:pt x="149480" y="263193"/>
                </a:lnTo>
                <a:lnTo>
                  <a:pt x="151899" y="275832"/>
                </a:lnTo>
                <a:lnTo>
                  <a:pt x="158562" y="286203"/>
                </a:lnTo>
                <a:lnTo>
                  <a:pt x="168579" y="293221"/>
                </a:lnTo>
                <a:lnTo>
                  <a:pt x="181057" y="295802"/>
                </a:lnTo>
                <a:lnTo>
                  <a:pt x="193549" y="293221"/>
                </a:lnTo>
                <a:lnTo>
                  <a:pt x="203565" y="286203"/>
                </a:lnTo>
                <a:lnTo>
                  <a:pt x="210221" y="275832"/>
                </a:lnTo>
                <a:lnTo>
                  <a:pt x="212636" y="263193"/>
                </a:lnTo>
                <a:lnTo>
                  <a:pt x="212636" y="31610"/>
                </a:lnTo>
                <a:lnTo>
                  <a:pt x="210071" y="19112"/>
                </a:lnTo>
                <a:lnTo>
                  <a:pt x="203166" y="9086"/>
                </a:lnTo>
                <a:lnTo>
                  <a:pt x="193101" y="2419"/>
                </a:lnTo>
                <a:lnTo>
                  <a:pt x="181057" y="0"/>
                </a:lnTo>
                <a:close/>
              </a:path>
              <a:path w="527685" h="295910">
                <a:moveTo>
                  <a:pt x="342139" y="0"/>
                </a:moveTo>
                <a:lnTo>
                  <a:pt x="329646" y="2419"/>
                </a:lnTo>
                <a:lnTo>
                  <a:pt x="319631" y="9086"/>
                </a:lnTo>
                <a:lnTo>
                  <a:pt x="312975" y="19112"/>
                </a:lnTo>
                <a:lnTo>
                  <a:pt x="310560" y="31610"/>
                </a:lnTo>
                <a:lnTo>
                  <a:pt x="310560" y="263193"/>
                </a:lnTo>
                <a:lnTo>
                  <a:pt x="313124" y="275832"/>
                </a:lnTo>
                <a:lnTo>
                  <a:pt x="320030" y="286203"/>
                </a:lnTo>
                <a:lnTo>
                  <a:pt x="330095" y="293221"/>
                </a:lnTo>
                <a:lnTo>
                  <a:pt x="342139" y="295802"/>
                </a:lnTo>
                <a:lnTo>
                  <a:pt x="354617" y="293221"/>
                </a:lnTo>
                <a:lnTo>
                  <a:pt x="364633" y="286203"/>
                </a:lnTo>
                <a:lnTo>
                  <a:pt x="371297" y="275832"/>
                </a:lnTo>
                <a:lnTo>
                  <a:pt x="373716" y="263193"/>
                </a:lnTo>
                <a:lnTo>
                  <a:pt x="373716" y="31610"/>
                </a:lnTo>
                <a:lnTo>
                  <a:pt x="371297" y="19112"/>
                </a:lnTo>
                <a:lnTo>
                  <a:pt x="364633" y="9086"/>
                </a:lnTo>
                <a:lnTo>
                  <a:pt x="354617" y="2419"/>
                </a:lnTo>
                <a:lnTo>
                  <a:pt x="342139" y="0"/>
                </a:lnTo>
                <a:close/>
              </a:path>
              <a:path w="527685" h="295910">
                <a:moveTo>
                  <a:pt x="495806" y="0"/>
                </a:moveTo>
                <a:lnTo>
                  <a:pt x="483328" y="2419"/>
                </a:lnTo>
                <a:lnTo>
                  <a:pt x="473312" y="9086"/>
                </a:lnTo>
                <a:lnTo>
                  <a:pt x="466648" y="19112"/>
                </a:lnTo>
                <a:lnTo>
                  <a:pt x="464229" y="31610"/>
                </a:lnTo>
                <a:lnTo>
                  <a:pt x="464229" y="263193"/>
                </a:lnTo>
                <a:lnTo>
                  <a:pt x="466648" y="275832"/>
                </a:lnTo>
                <a:lnTo>
                  <a:pt x="473312" y="286203"/>
                </a:lnTo>
                <a:lnTo>
                  <a:pt x="483328" y="293221"/>
                </a:lnTo>
                <a:lnTo>
                  <a:pt x="495806" y="295802"/>
                </a:lnTo>
                <a:lnTo>
                  <a:pt x="507850" y="293221"/>
                </a:lnTo>
                <a:lnTo>
                  <a:pt x="517915" y="286203"/>
                </a:lnTo>
                <a:lnTo>
                  <a:pt x="524821" y="275832"/>
                </a:lnTo>
                <a:lnTo>
                  <a:pt x="527385" y="263193"/>
                </a:lnTo>
                <a:lnTo>
                  <a:pt x="527385" y="31610"/>
                </a:lnTo>
                <a:lnTo>
                  <a:pt x="524821" y="19112"/>
                </a:lnTo>
                <a:lnTo>
                  <a:pt x="517915" y="9086"/>
                </a:lnTo>
                <a:lnTo>
                  <a:pt x="507850" y="2419"/>
                </a:lnTo>
                <a:lnTo>
                  <a:pt x="49580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g object 33"/>
          <p:cNvSpPr/>
          <p:nvPr/>
        </p:nvSpPr>
        <p:spPr>
          <a:xfrm>
            <a:off x="4445318" y="4688384"/>
            <a:ext cx="753110" cy="103505"/>
          </a:xfrm>
          <a:custGeom>
            <a:avLst/>
            <a:gdLst/>
            <a:ahLst/>
            <a:cxnLst/>
            <a:rect l="l" t="t" r="r" b="b"/>
            <a:pathLst>
              <a:path w="753110" h="103504">
                <a:moveTo>
                  <a:pt x="701064" y="0"/>
                </a:moveTo>
                <a:lnTo>
                  <a:pt x="51554" y="0"/>
                </a:lnTo>
                <a:lnTo>
                  <a:pt x="31509" y="4058"/>
                </a:lnTo>
                <a:lnTo>
                  <a:pt x="15119" y="15119"/>
                </a:lnTo>
                <a:lnTo>
                  <a:pt x="4058" y="31509"/>
                </a:lnTo>
                <a:lnTo>
                  <a:pt x="0" y="51555"/>
                </a:lnTo>
                <a:lnTo>
                  <a:pt x="4058" y="71619"/>
                </a:lnTo>
                <a:lnTo>
                  <a:pt x="15119" y="88019"/>
                </a:lnTo>
                <a:lnTo>
                  <a:pt x="31509" y="99083"/>
                </a:lnTo>
                <a:lnTo>
                  <a:pt x="51554" y="103143"/>
                </a:lnTo>
                <a:lnTo>
                  <a:pt x="701064" y="103143"/>
                </a:lnTo>
                <a:lnTo>
                  <a:pt x="721114" y="99083"/>
                </a:lnTo>
                <a:lnTo>
                  <a:pt x="737515" y="88019"/>
                </a:lnTo>
                <a:lnTo>
                  <a:pt x="748588" y="71619"/>
                </a:lnTo>
                <a:lnTo>
                  <a:pt x="752652" y="51555"/>
                </a:lnTo>
                <a:lnTo>
                  <a:pt x="748588" y="31509"/>
                </a:lnTo>
                <a:lnTo>
                  <a:pt x="737515" y="15119"/>
                </a:lnTo>
                <a:lnTo>
                  <a:pt x="721114" y="4058"/>
                </a:lnTo>
                <a:lnTo>
                  <a:pt x="701064" y="0"/>
                </a:lnTo>
                <a:close/>
              </a:path>
            </a:pathLst>
          </a:custGeom>
          <a:solidFill>
            <a:srgbClr val="EEEEEE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4" name="bg object 3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492684" y="4573639"/>
            <a:ext cx="179994" cy="179994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974798" y="4573639"/>
            <a:ext cx="180028" cy="179994"/>
          </a:xfrm>
          <a:prstGeom prst="rect">
            <a:avLst/>
          </a:prstGeom>
        </p:spPr>
      </p:pic>
      <p:sp>
        <p:nvSpPr>
          <p:cNvPr id="36" name="bg object 36"/>
          <p:cNvSpPr/>
          <p:nvPr/>
        </p:nvSpPr>
        <p:spPr>
          <a:xfrm>
            <a:off x="4240022" y="2489326"/>
            <a:ext cx="1062355" cy="1377315"/>
          </a:xfrm>
          <a:custGeom>
            <a:avLst/>
            <a:gdLst/>
            <a:ahLst/>
            <a:cxnLst/>
            <a:rect l="l" t="t" r="r" b="b"/>
            <a:pathLst>
              <a:path w="1062354" h="1377314">
                <a:moveTo>
                  <a:pt x="11595" y="1120063"/>
                </a:moveTo>
                <a:lnTo>
                  <a:pt x="0" y="1120063"/>
                </a:lnTo>
                <a:lnTo>
                  <a:pt x="0" y="1376908"/>
                </a:lnTo>
                <a:lnTo>
                  <a:pt x="11595" y="1376908"/>
                </a:lnTo>
                <a:lnTo>
                  <a:pt x="11595" y="1120063"/>
                </a:lnTo>
                <a:close/>
              </a:path>
              <a:path w="1062354" h="1377314">
                <a:moveTo>
                  <a:pt x="51587" y="0"/>
                </a:moveTo>
                <a:lnTo>
                  <a:pt x="40017" y="0"/>
                </a:lnTo>
                <a:lnTo>
                  <a:pt x="40017" y="315810"/>
                </a:lnTo>
                <a:lnTo>
                  <a:pt x="51587" y="315810"/>
                </a:lnTo>
                <a:lnTo>
                  <a:pt x="51587" y="0"/>
                </a:lnTo>
                <a:close/>
              </a:path>
              <a:path w="1062354" h="1377314">
                <a:moveTo>
                  <a:pt x="886726" y="56908"/>
                </a:moveTo>
                <a:lnTo>
                  <a:pt x="875131" y="56908"/>
                </a:lnTo>
                <a:lnTo>
                  <a:pt x="875131" y="326390"/>
                </a:lnTo>
                <a:lnTo>
                  <a:pt x="886726" y="326390"/>
                </a:lnTo>
                <a:lnTo>
                  <a:pt x="886726" y="56908"/>
                </a:lnTo>
                <a:close/>
              </a:path>
              <a:path w="1062354" h="1377314">
                <a:moveTo>
                  <a:pt x="1062151" y="1017943"/>
                </a:moveTo>
                <a:lnTo>
                  <a:pt x="1050582" y="1017943"/>
                </a:lnTo>
                <a:lnTo>
                  <a:pt x="1050582" y="1273759"/>
                </a:lnTo>
                <a:lnTo>
                  <a:pt x="1062151" y="1273759"/>
                </a:lnTo>
                <a:lnTo>
                  <a:pt x="1062151" y="1017943"/>
                </a:lnTo>
                <a:close/>
              </a:path>
            </a:pathLst>
          </a:custGeom>
          <a:solidFill>
            <a:srgbClr val="F2A36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7" name="bg object 3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210543" y="3496730"/>
            <a:ext cx="64220" cy="64218"/>
          </a:xfrm>
          <a:prstGeom prst="rect">
            <a:avLst/>
          </a:prstGeom>
        </p:spPr>
      </p:pic>
      <p:sp>
        <p:nvSpPr>
          <p:cNvPr id="38" name="bg object 38"/>
          <p:cNvSpPr/>
          <p:nvPr/>
        </p:nvSpPr>
        <p:spPr>
          <a:xfrm>
            <a:off x="5102523" y="2869393"/>
            <a:ext cx="64769" cy="63500"/>
          </a:xfrm>
          <a:custGeom>
            <a:avLst/>
            <a:gdLst/>
            <a:ahLst/>
            <a:cxnLst/>
            <a:rect l="l" t="t" r="r" b="b"/>
            <a:pathLst>
              <a:path w="64770" h="63500">
                <a:moveTo>
                  <a:pt x="32641" y="0"/>
                </a:moveTo>
                <a:lnTo>
                  <a:pt x="19996" y="2419"/>
                </a:lnTo>
                <a:lnTo>
                  <a:pt x="9614" y="9082"/>
                </a:lnTo>
                <a:lnTo>
                  <a:pt x="2585" y="19098"/>
                </a:lnTo>
                <a:lnTo>
                  <a:pt x="0" y="31577"/>
                </a:lnTo>
                <a:lnTo>
                  <a:pt x="2585" y="44055"/>
                </a:lnTo>
                <a:lnTo>
                  <a:pt x="9614" y="54071"/>
                </a:lnTo>
                <a:lnTo>
                  <a:pt x="19996" y="60735"/>
                </a:lnTo>
                <a:lnTo>
                  <a:pt x="32641" y="63154"/>
                </a:lnTo>
                <a:lnTo>
                  <a:pt x="44685" y="60735"/>
                </a:lnTo>
                <a:lnTo>
                  <a:pt x="54750" y="54071"/>
                </a:lnTo>
                <a:lnTo>
                  <a:pt x="61655" y="44055"/>
                </a:lnTo>
                <a:lnTo>
                  <a:pt x="64220" y="31577"/>
                </a:lnTo>
                <a:lnTo>
                  <a:pt x="61655" y="19098"/>
                </a:lnTo>
                <a:lnTo>
                  <a:pt x="54750" y="9082"/>
                </a:lnTo>
                <a:lnTo>
                  <a:pt x="44685" y="2419"/>
                </a:lnTo>
                <a:lnTo>
                  <a:pt x="32641" y="0"/>
                </a:lnTo>
                <a:close/>
              </a:path>
            </a:pathLst>
          </a:custGeom>
          <a:solidFill>
            <a:srgbClr val="F2A36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bg object 39"/>
          <p:cNvSpPr/>
          <p:nvPr/>
        </p:nvSpPr>
        <p:spPr>
          <a:xfrm>
            <a:off x="3659149" y="1611426"/>
            <a:ext cx="2443480" cy="2284730"/>
          </a:xfrm>
          <a:custGeom>
            <a:avLst/>
            <a:gdLst/>
            <a:ahLst/>
            <a:cxnLst/>
            <a:rect l="l" t="t" r="r" b="b"/>
            <a:pathLst>
              <a:path w="2443479" h="2284729">
                <a:moveTo>
                  <a:pt x="23139" y="2170607"/>
                </a:moveTo>
                <a:lnTo>
                  <a:pt x="0" y="2170607"/>
                </a:lnTo>
                <a:lnTo>
                  <a:pt x="0" y="2179015"/>
                </a:lnTo>
                <a:lnTo>
                  <a:pt x="23139" y="2179015"/>
                </a:lnTo>
                <a:lnTo>
                  <a:pt x="23139" y="2170607"/>
                </a:lnTo>
                <a:close/>
              </a:path>
              <a:path w="2443479" h="2284729">
                <a:moveTo>
                  <a:pt x="86296" y="2170607"/>
                </a:moveTo>
                <a:lnTo>
                  <a:pt x="62090" y="2170607"/>
                </a:lnTo>
                <a:lnTo>
                  <a:pt x="62090" y="2179015"/>
                </a:lnTo>
                <a:lnTo>
                  <a:pt x="86296" y="2179015"/>
                </a:lnTo>
                <a:lnTo>
                  <a:pt x="86296" y="2170607"/>
                </a:lnTo>
                <a:close/>
              </a:path>
              <a:path w="2443479" h="2284729">
                <a:moveTo>
                  <a:pt x="148424" y="2170607"/>
                </a:moveTo>
                <a:lnTo>
                  <a:pt x="125247" y="2170607"/>
                </a:lnTo>
                <a:lnTo>
                  <a:pt x="125247" y="2179015"/>
                </a:lnTo>
                <a:lnTo>
                  <a:pt x="148424" y="2179015"/>
                </a:lnTo>
                <a:lnTo>
                  <a:pt x="148424" y="2170607"/>
                </a:lnTo>
                <a:close/>
              </a:path>
              <a:path w="2443479" h="2284729">
                <a:moveTo>
                  <a:pt x="212636" y="2173770"/>
                </a:moveTo>
                <a:lnTo>
                  <a:pt x="210515" y="2166391"/>
                </a:lnTo>
                <a:lnTo>
                  <a:pt x="203161" y="2168474"/>
                </a:lnTo>
                <a:lnTo>
                  <a:pt x="195783" y="2169541"/>
                </a:lnTo>
                <a:lnTo>
                  <a:pt x="187375" y="2170607"/>
                </a:lnTo>
                <a:lnTo>
                  <a:pt x="188404" y="2177948"/>
                </a:lnTo>
                <a:lnTo>
                  <a:pt x="196850" y="2176919"/>
                </a:lnTo>
                <a:lnTo>
                  <a:pt x="204203" y="2175853"/>
                </a:lnTo>
                <a:lnTo>
                  <a:pt x="212636" y="2173770"/>
                </a:lnTo>
                <a:close/>
              </a:path>
              <a:path w="2443479" h="2284729">
                <a:moveTo>
                  <a:pt x="269481" y="2146376"/>
                </a:moveTo>
                <a:lnTo>
                  <a:pt x="265264" y="2140064"/>
                </a:lnTo>
                <a:lnTo>
                  <a:pt x="246316" y="2152688"/>
                </a:lnTo>
                <a:lnTo>
                  <a:pt x="249466" y="2159000"/>
                </a:lnTo>
                <a:lnTo>
                  <a:pt x="256844" y="2155850"/>
                </a:lnTo>
                <a:lnTo>
                  <a:pt x="263169" y="2150592"/>
                </a:lnTo>
                <a:lnTo>
                  <a:pt x="269481" y="2146376"/>
                </a:lnTo>
                <a:close/>
              </a:path>
              <a:path w="2443479" h="2284729">
                <a:moveTo>
                  <a:pt x="311594" y="2096909"/>
                </a:moveTo>
                <a:lnTo>
                  <a:pt x="304215" y="2093760"/>
                </a:lnTo>
                <a:lnTo>
                  <a:pt x="301053" y="2100072"/>
                </a:lnTo>
                <a:lnTo>
                  <a:pt x="296837" y="2106384"/>
                </a:lnTo>
                <a:lnTo>
                  <a:pt x="291579" y="2112708"/>
                </a:lnTo>
                <a:lnTo>
                  <a:pt x="297903" y="2117953"/>
                </a:lnTo>
                <a:lnTo>
                  <a:pt x="303149" y="2111641"/>
                </a:lnTo>
                <a:lnTo>
                  <a:pt x="311594" y="2096909"/>
                </a:lnTo>
                <a:close/>
              </a:path>
              <a:path w="2443479" h="2284729">
                <a:moveTo>
                  <a:pt x="329476" y="2035848"/>
                </a:moveTo>
                <a:lnTo>
                  <a:pt x="321068" y="2034794"/>
                </a:lnTo>
                <a:lnTo>
                  <a:pt x="321068" y="2043226"/>
                </a:lnTo>
                <a:lnTo>
                  <a:pt x="320001" y="2050605"/>
                </a:lnTo>
                <a:lnTo>
                  <a:pt x="317906" y="2057958"/>
                </a:lnTo>
                <a:lnTo>
                  <a:pt x="325259" y="2060079"/>
                </a:lnTo>
                <a:lnTo>
                  <a:pt x="327380" y="2051646"/>
                </a:lnTo>
                <a:lnTo>
                  <a:pt x="328409" y="2044255"/>
                </a:lnTo>
                <a:lnTo>
                  <a:pt x="329476" y="2035848"/>
                </a:lnTo>
                <a:close/>
              </a:path>
              <a:path w="2443479" h="2284729">
                <a:moveTo>
                  <a:pt x="329476" y="1972691"/>
                </a:moveTo>
                <a:lnTo>
                  <a:pt x="322097" y="1972691"/>
                </a:lnTo>
                <a:lnTo>
                  <a:pt x="322097" y="1996897"/>
                </a:lnTo>
                <a:lnTo>
                  <a:pt x="329476" y="1996897"/>
                </a:lnTo>
                <a:lnTo>
                  <a:pt x="329476" y="1972691"/>
                </a:lnTo>
                <a:close/>
              </a:path>
              <a:path w="2443479" h="2284729">
                <a:moveTo>
                  <a:pt x="329476" y="1910600"/>
                </a:moveTo>
                <a:lnTo>
                  <a:pt x="322097" y="1910600"/>
                </a:lnTo>
                <a:lnTo>
                  <a:pt x="322097" y="1933740"/>
                </a:lnTo>
                <a:lnTo>
                  <a:pt x="329476" y="1933740"/>
                </a:lnTo>
                <a:lnTo>
                  <a:pt x="329476" y="1910600"/>
                </a:lnTo>
                <a:close/>
              </a:path>
              <a:path w="2443479" h="2284729">
                <a:moveTo>
                  <a:pt x="329476" y="1847418"/>
                </a:moveTo>
                <a:lnTo>
                  <a:pt x="322097" y="1847418"/>
                </a:lnTo>
                <a:lnTo>
                  <a:pt x="322097" y="1870583"/>
                </a:lnTo>
                <a:lnTo>
                  <a:pt x="329476" y="1870583"/>
                </a:lnTo>
                <a:lnTo>
                  <a:pt x="329476" y="1847418"/>
                </a:lnTo>
                <a:close/>
              </a:path>
              <a:path w="2443479" h="2284729">
                <a:moveTo>
                  <a:pt x="329476" y="1784261"/>
                </a:moveTo>
                <a:lnTo>
                  <a:pt x="322097" y="1784261"/>
                </a:lnTo>
                <a:lnTo>
                  <a:pt x="322097" y="1808492"/>
                </a:lnTo>
                <a:lnTo>
                  <a:pt x="329476" y="1808492"/>
                </a:lnTo>
                <a:lnTo>
                  <a:pt x="329476" y="1784261"/>
                </a:lnTo>
                <a:close/>
              </a:path>
              <a:path w="2443479" h="2284729">
                <a:moveTo>
                  <a:pt x="329476" y="1722170"/>
                </a:moveTo>
                <a:lnTo>
                  <a:pt x="322097" y="1722170"/>
                </a:lnTo>
                <a:lnTo>
                  <a:pt x="322097" y="1745335"/>
                </a:lnTo>
                <a:lnTo>
                  <a:pt x="329476" y="1745335"/>
                </a:lnTo>
                <a:lnTo>
                  <a:pt x="329476" y="1722170"/>
                </a:lnTo>
                <a:close/>
              </a:path>
              <a:path w="2443479" h="2284729">
                <a:moveTo>
                  <a:pt x="329476" y="1659013"/>
                </a:moveTo>
                <a:lnTo>
                  <a:pt x="322097" y="1659013"/>
                </a:lnTo>
                <a:lnTo>
                  <a:pt x="322097" y="1682140"/>
                </a:lnTo>
                <a:lnTo>
                  <a:pt x="329476" y="1682140"/>
                </a:lnTo>
                <a:lnTo>
                  <a:pt x="329476" y="1659013"/>
                </a:lnTo>
                <a:close/>
              </a:path>
              <a:path w="2443479" h="2284729">
                <a:moveTo>
                  <a:pt x="329476" y="1595856"/>
                </a:moveTo>
                <a:lnTo>
                  <a:pt x="322097" y="1595856"/>
                </a:lnTo>
                <a:lnTo>
                  <a:pt x="322097" y="1620050"/>
                </a:lnTo>
                <a:lnTo>
                  <a:pt x="329476" y="1620050"/>
                </a:lnTo>
                <a:lnTo>
                  <a:pt x="329476" y="1595856"/>
                </a:lnTo>
                <a:close/>
              </a:path>
              <a:path w="2443479" h="2284729">
                <a:moveTo>
                  <a:pt x="329476" y="1533728"/>
                </a:moveTo>
                <a:lnTo>
                  <a:pt x="322097" y="1533728"/>
                </a:lnTo>
                <a:lnTo>
                  <a:pt x="322097" y="1556893"/>
                </a:lnTo>
                <a:lnTo>
                  <a:pt x="329476" y="1556893"/>
                </a:lnTo>
                <a:lnTo>
                  <a:pt x="329476" y="1533728"/>
                </a:lnTo>
                <a:close/>
              </a:path>
              <a:path w="2443479" h="2284729">
                <a:moveTo>
                  <a:pt x="329476" y="1470571"/>
                </a:moveTo>
                <a:lnTo>
                  <a:pt x="322097" y="1470571"/>
                </a:lnTo>
                <a:lnTo>
                  <a:pt x="322097" y="1493735"/>
                </a:lnTo>
                <a:lnTo>
                  <a:pt x="329476" y="1493735"/>
                </a:lnTo>
                <a:lnTo>
                  <a:pt x="329476" y="1470571"/>
                </a:lnTo>
                <a:close/>
              </a:path>
              <a:path w="2443479" h="2284729">
                <a:moveTo>
                  <a:pt x="329476" y="1407414"/>
                </a:moveTo>
                <a:lnTo>
                  <a:pt x="322097" y="1407414"/>
                </a:lnTo>
                <a:lnTo>
                  <a:pt x="322097" y="1431620"/>
                </a:lnTo>
                <a:lnTo>
                  <a:pt x="329476" y="1431620"/>
                </a:lnTo>
                <a:lnTo>
                  <a:pt x="329476" y="1407414"/>
                </a:lnTo>
                <a:close/>
              </a:path>
              <a:path w="2443479" h="2284729">
                <a:moveTo>
                  <a:pt x="329476" y="1345285"/>
                </a:moveTo>
                <a:lnTo>
                  <a:pt x="322097" y="1345285"/>
                </a:lnTo>
                <a:lnTo>
                  <a:pt x="322097" y="1368463"/>
                </a:lnTo>
                <a:lnTo>
                  <a:pt x="329476" y="1368463"/>
                </a:lnTo>
                <a:lnTo>
                  <a:pt x="329476" y="1345285"/>
                </a:lnTo>
                <a:close/>
              </a:path>
              <a:path w="2443479" h="2284729">
                <a:moveTo>
                  <a:pt x="329476" y="1282141"/>
                </a:moveTo>
                <a:lnTo>
                  <a:pt x="322097" y="1282141"/>
                </a:lnTo>
                <a:lnTo>
                  <a:pt x="322097" y="1305306"/>
                </a:lnTo>
                <a:lnTo>
                  <a:pt x="329476" y="1305306"/>
                </a:lnTo>
                <a:lnTo>
                  <a:pt x="329476" y="1282141"/>
                </a:lnTo>
                <a:close/>
              </a:path>
              <a:path w="2443479" h="2284729">
                <a:moveTo>
                  <a:pt x="329476" y="1218984"/>
                </a:moveTo>
                <a:lnTo>
                  <a:pt x="322097" y="1218984"/>
                </a:lnTo>
                <a:lnTo>
                  <a:pt x="322097" y="1243177"/>
                </a:lnTo>
                <a:lnTo>
                  <a:pt x="329476" y="1243177"/>
                </a:lnTo>
                <a:lnTo>
                  <a:pt x="329476" y="1218984"/>
                </a:lnTo>
                <a:close/>
              </a:path>
              <a:path w="2443479" h="2284729">
                <a:moveTo>
                  <a:pt x="329476" y="1156881"/>
                </a:moveTo>
                <a:lnTo>
                  <a:pt x="322097" y="1156881"/>
                </a:lnTo>
                <a:lnTo>
                  <a:pt x="322097" y="1180020"/>
                </a:lnTo>
                <a:lnTo>
                  <a:pt x="329476" y="1180020"/>
                </a:lnTo>
                <a:lnTo>
                  <a:pt x="329476" y="1156881"/>
                </a:lnTo>
                <a:close/>
              </a:path>
              <a:path w="2443479" h="2284729">
                <a:moveTo>
                  <a:pt x="329476" y="1093698"/>
                </a:moveTo>
                <a:lnTo>
                  <a:pt x="322097" y="1093698"/>
                </a:lnTo>
                <a:lnTo>
                  <a:pt x="322097" y="1116863"/>
                </a:lnTo>
                <a:lnTo>
                  <a:pt x="329476" y="1116863"/>
                </a:lnTo>
                <a:lnTo>
                  <a:pt x="329476" y="1093698"/>
                </a:lnTo>
                <a:close/>
              </a:path>
              <a:path w="2443479" h="2284729">
                <a:moveTo>
                  <a:pt x="329476" y="1030541"/>
                </a:moveTo>
                <a:lnTo>
                  <a:pt x="322097" y="1030541"/>
                </a:lnTo>
                <a:lnTo>
                  <a:pt x="322097" y="1054773"/>
                </a:lnTo>
                <a:lnTo>
                  <a:pt x="329476" y="1054773"/>
                </a:lnTo>
                <a:lnTo>
                  <a:pt x="329476" y="1030541"/>
                </a:lnTo>
                <a:close/>
              </a:path>
              <a:path w="2443479" h="2284729">
                <a:moveTo>
                  <a:pt x="329476" y="968451"/>
                </a:moveTo>
                <a:lnTo>
                  <a:pt x="322097" y="968451"/>
                </a:lnTo>
                <a:lnTo>
                  <a:pt x="322097" y="991616"/>
                </a:lnTo>
                <a:lnTo>
                  <a:pt x="329476" y="991616"/>
                </a:lnTo>
                <a:lnTo>
                  <a:pt x="329476" y="968451"/>
                </a:lnTo>
                <a:close/>
              </a:path>
              <a:path w="2443479" h="2284729">
                <a:moveTo>
                  <a:pt x="329476" y="905294"/>
                </a:moveTo>
                <a:lnTo>
                  <a:pt x="322097" y="905294"/>
                </a:lnTo>
                <a:lnTo>
                  <a:pt x="322097" y="929487"/>
                </a:lnTo>
                <a:lnTo>
                  <a:pt x="329476" y="929487"/>
                </a:lnTo>
                <a:lnTo>
                  <a:pt x="329476" y="905294"/>
                </a:lnTo>
                <a:close/>
              </a:path>
              <a:path w="2443479" h="2284729">
                <a:moveTo>
                  <a:pt x="329476" y="843165"/>
                </a:moveTo>
                <a:lnTo>
                  <a:pt x="322097" y="843165"/>
                </a:lnTo>
                <a:lnTo>
                  <a:pt x="322097" y="866330"/>
                </a:lnTo>
                <a:lnTo>
                  <a:pt x="329476" y="866330"/>
                </a:lnTo>
                <a:lnTo>
                  <a:pt x="329476" y="843165"/>
                </a:lnTo>
                <a:close/>
              </a:path>
              <a:path w="2443479" h="2284729">
                <a:moveTo>
                  <a:pt x="329476" y="780008"/>
                </a:moveTo>
                <a:lnTo>
                  <a:pt x="322097" y="780008"/>
                </a:lnTo>
                <a:lnTo>
                  <a:pt x="322097" y="803186"/>
                </a:lnTo>
                <a:lnTo>
                  <a:pt x="329476" y="803186"/>
                </a:lnTo>
                <a:lnTo>
                  <a:pt x="329476" y="780008"/>
                </a:lnTo>
                <a:close/>
              </a:path>
              <a:path w="2443479" h="2284729">
                <a:moveTo>
                  <a:pt x="329476" y="716851"/>
                </a:moveTo>
                <a:lnTo>
                  <a:pt x="322097" y="716851"/>
                </a:lnTo>
                <a:lnTo>
                  <a:pt x="322097" y="741057"/>
                </a:lnTo>
                <a:lnTo>
                  <a:pt x="329476" y="741057"/>
                </a:lnTo>
                <a:lnTo>
                  <a:pt x="329476" y="716851"/>
                </a:lnTo>
                <a:close/>
              </a:path>
              <a:path w="2443479" h="2284729">
                <a:moveTo>
                  <a:pt x="329476" y="654761"/>
                </a:moveTo>
                <a:lnTo>
                  <a:pt x="322097" y="654761"/>
                </a:lnTo>
                <a:lnTo>
                  <a:pt x="322097" y="677900"/>
                </a:lnTo>
                <a:lnTo>
                  <a:pt x="329476" y="677900"/>
                </a:lnTo>
                <a:lnTo>
                  <a:pt x="329476" y="654761"/>
                </a:lnTo>
                <a:close/>
              </a:path>
              <a:path w="2443479" h="2284729">
                <a:moveTo>
                  <a:pt x="329476" y="591578"/>
                </a:moveTo>
                <a:lnTo>
                  <a:pt x="322097" y="591578"/>
                </a:lnTo>
                <a:lnTo>
                  <a:pt x="322097" y="614743"/>
                </a:lnTo>
                <a:lnTo>
                  <a:pt x="329476" y="614743"/>
                </a:lnTo>
                <a:lnTo>
                  <a:pt x="329476" y="591578"/>
                </a:lnTo>
                <a:close/>
              </a:path>
              <a:path w="2443479" h="2284729">
                <a:moveTo>
                  <a:pt x="329476" y="528421"/>
                </a:moveTo>
                <a:lnTo>
                  <a:pt x="322097" y="528421"/>
                </a:lnTo>
                <a:lnTo>
                  <a:pt x="322097" y="552653"/>
                </a:lnTo>
                <a:lnTo>
                  <a:pt x="329476" y="552653"/>
                </a:lnTo>
                <a:lnTo>
                  <a:pt x="329476" y="528421"/>
                </a:lnTo>
                <a:close/>
              </a:path>
              <a:path w="2443479" h="2284729">
                <a:moveTo>
                  <a:pt x="329476" y="466331"/>
                </a:moveTo>
                <a:lnTo>
                  <a:pt x="322097" y="466331"/>
                </a:lnTo>
                <a:lnTo>
                  <a:pt x="322097" y="489496"/>
                </a:lnTo>
                <a:lnTo>
                  <a:pt x="329476" y="489496"/>
                </a:lnTo>
                <a:lnTo>
                  <a:pt x="329476" y="466331"/>
                </a:lnTo>
                <a:close/>
              </a:path>
              <a:path w="2443479" h="2284729">
                <a:moveTo>
                  <a:pt x="329476" y="403174"/>
                </a:moveTo>
                <a:lnTo>
                  <a:pt x="322097" y="403174"/>
                </a:lnTo>
                <a:lnTo>
                  <a:pt x="322097" y="426300"/>
                </a:lnTo>
                <a:lnTo>
                  <a:pt x="329476" y="426300"/>
                </a:lnTo>
                <a:lnTo>
                  <a:pt x="329476" y="403174"/>
                </a:lnTo>
                <a:close/>
              </a:path>
              <a:path w="2443479" h="2284729">
                <a:moveTo>
                  <a:pt x="329476" y="340017"/>
                </a:moveTo>
                <a:lnTo>
                  <a:pt x="322097" y="340017"/>
                </a:lnTo>
                <a:lnTo>
                  <a:pt x="322097" y="364210"/>
                </a:lnTo>
                <a:lnTo>
                  <a:pt x="329476" y="364210"/>
                </a:lnTo>
                <a:lnTo>
                  <a:pt x="329476" y="340017"/>
                </a:lnTo>
                <a:close/>
              </a:path>
              <a:path w="2443479" h="2284729">
                <a:moveTo>
                  <a:pt x="329476" y="277888"/>
                </a:moveTo>
                <a:lnTo>
                  <a:pt x="322097" y="277888"/>
                </a:lnTo>
                <a:lnTo>
                  <a:pt x="322097" y="301053"/>
                </a:lnTo>
                <a:lnTo>
                  <a:pt x="329476" y="301053"/>
                </a:lnTo>
                <a:lnTo>
                  <a:pt x="329476" y="277888"/>
                </a:lnTo>
                <a:close/>
              </a:path>
              <a:path w="2443479" h="2284729">
                <a:moveTo>
                  <a:pt x="329476" y="214731"/>
                </a:moveTo>
                <a:lnTo>
                  <a:pt x="322097" y="214731"/>
                </a:lnTo>
                <a:lnTo>
                  <a:pt x="322097" y="237896"/>
                </a:lnTo>
                <a:lnTo>
                  <a:pt x="329476" y="237896"/>
                </a:lnTo>
                <a:lnTo>
                  <a:pt x="329476" y="214731"/>
                </a:lnTo>
                <a:close/>
              </a:path>
              <a:path w="2443479" h="2284729">
                <a:moveTo>
                  <a:pt x="329476" y="151574"/>
                </a:moveTo>
                <a:lnTo>
                  <a:pt x="322097" y="151574"/>
                </a:lnTo>
                <a:lnTo>
                  <a:pt x="322097" y="175780"/>
                </a:lnTo>
                <a:lnTo>
                  <a:pt x="329476" y="175780"/>
                </a:lnTo>
                <a:lnTo>
                  <a:pt x="329476" y="151574"/>
                </a:lnTo>
                <a:close/>
              </a:path>
              <a:path w="2443479" h="2284729">
                <a:moveTo>
                  <a:pt x="343179" y="92608"/>
                </a:moveTo>
                <a:lnTo>
                  <a:pt x="336854" y="89446"/>
                </a:lnTo>
                <a:lnTo>
                  <a:pt x="332638" y="96824"/>
                </a:lnTo>
                <a:lnTo>
                  <a:pt x="330542" y="104203"/>
                </a:lnTo>
                <a:lnTo>
                  <a:pt x="328409" y="112623"/>
                </a:lnTo>
                <a:lnTo>
                  <a:pt x="335800" y="114719"/>
                </a:lnTo>
                <a:lnTo>
                  <a:pt x="340017" y="99987"/>
                </a:lnTo>
                <a:lnTo>
                  <a:pt x="343179" y="92608"/>
                </a:lnTo>
                <a:close/>
              </a:path>
              <a:path w="2443479" h="2284729">
                <a:moveTo>
                  <a:pt x="380009" y="44208"/>
                </a:moveTo>
                <a:lnTo>
                  <a:pt x="374751" y="37896"/>
                </a:lnTo>
                <a:lnTo>
                  <a:pt x="368439" y="43141"/>
                </a:lnTo>
                <a:lnTo>
                  <a:pt x="357898" y="55778"/>
                </a:lnTo>
                <a:lnTo>
                  <a:pt x="364210" y="61036"/>
                </a:lnTo>
                <a:lnTo>
                  <a:pt x="368439" y="54711"/>
                </a:lnTo>
                <a:lnTo>
                  <a:pt x="373684" y="49466"/>
                </a:lnTo>
                <a:lnTo>
                  <a:pt x="380009" y="44208"/>
                </a:lnTo>
                <a:close/>
              </a:path>
              <a:path w="2443479" h="2284729">
                <a:moveTo>
                  <a:pt x="432650" y="14732"/>
                </a:moveTo>
                <a:lnTo>
                  <a:pt x="430530" y="7353"/>
                </a:lnTo>
                <a:lnTo>
                  <a:pt x="423176" y="9474"/>
                </a:lnTo>
                <a:lnTo>
                  <a:pt x="408419" y="15786"/>
                </a:lnTo>
                <a:lnTo>
                  <a:pt x="411581" y="23139"/>
                </a:lnTo>
                <a:lnTo>
                  <a:pt x="417893" y="19977"/>
                </a:lnTo>
                <a:lnTo>
                  <a:pt x="425272" y="16827"/>
                </a:lnTo>
                <a:lnTo>
                  <a:pt x="432650" y="14732"/>
                </a:lnTo>
                <a:close/>
              </a:path>
              <a:path w="2443479" h="2284729">
                <a:moveTo>
                  <a:pt x="493687" y="0"/>
                </a:moveTo>
                <a:lnTo>
                  <a:pt x="469480" y="0"/>
                </a:lnTo>
                <a:lnTo>
                  <a:pt x="470547" y="7353"/>
                </a:lnTo>
                <a:lnTo>
                  <a:pt x="493687" y="7353"/>
                </a:lnTo>
                <a:lnTo>
                  <a:pt x="493687" y="0"/>
                </a:lnTo>
                <a:close/>
              </a:path>
              <a:path w="2443479" h="2284729">
                <a:moveTo>
                  <a:pt x="556869" y="0"/>
                </a:moveTo>
                <a:lnTo>
                  <a:pt x="532638" y="0"/>
                </a:lnTo>
                <a:lnTo>
                  <a:pt x="532638" y="7353"/>
                </a:lnTo>
                <a:lnTo>
                  <a:pt x="556869" y="7353"/>
                </a:lnTo>
                <a:lnTo>
                  <a:pt x="556869" y="0"/>
                </a:lnTo>
                <a:close/>
              </a:path>
              <a:path w="2443479" h="2284729">
                <a:moveTo>
                  <a:pt x="618972" y="0"/>
                </a:moveTo>
                <a:lnTo>
                  <a:pt x="595795" y="0"/>
                </a:lnTo>
                <a:lnTo>
                  <a:pt x="595795" y="7353"/>
                </a:lnTo>
                <a:lnTo>
                  <a:pt x="618972" y="7353"/>
                </a:lnTo>
                <a:lnTo>
                  <a:pt x="618972" y="0"/>
                </a:lnTo>
                <a:close/>
              </a:path>
              <a:path w="2443479" h="2284729">
                <a:moveTo>
                  <a:pt x="1903222" y="105130"/>
                </a:moveTo>
                <a:lnTo>
                  <a:pt x="1880095" y="105130"/>
                </a:lnTo>
                <a:lnTo>
                  <a:pt x="1880095" y="112598"/>
                </a:lnTo>
                <a:lnTo>
                  <a:pt x="1903222" y="112598"/>
                </a:lnTo>
                <a:lnTo>
                  <a:pt x="1903222" y="105130"/>
                </a:lnTo>
                <a:close/>
              </a:path>
              <a:path w="2443479" h="2284729">
                <a:moveTo>
                  <a:pt x="1966379" y="105130"/>
                </a:moveTo>
                <a:lnTo>
                  <a:pt x="1942185" y="105130"/>
                </a:lnTo>
                <a:lnTo>
                  <a:pt x="1942185" y="112598"/>
                </a:lnTo>
                <a:lnTo>
                  <a:pt x="1966379" y="112598"/>
                </a:lnTo>
                <a:lnTo>
                  <a:pt x="1966379" y="105130"/>
                </a:lnTo>
                <a:close/>
              </a:path>
              <a:path w="2443479" h="2284729">
                <a:moveTo>
                  <a:pt x="2028507" y="105130"/>
                </a:moveTo>
                <a:lnTo>
                  <a:pt x="2005342" y="105130"/>
                </a:lnTo>
                <a:lnTo>
                  <a:pt x="2005342" y="112598"/>
                </a:lnTo>
                <a:lnTo>
                  <a:pt x="2028507" y="112598"/>
                </a:lnTo>
                <a:lnTo>
                  <a:pt x="2028507" y="105130"/>
                </a:lnTo>
                <a:close/>
              </a:path>
              <a:path w="2443479" h="2284729">
                <a:moveTo>
                  <a:pt x="2090597" y="121119"/>
                </a:moveTo>
                <a:lnTo>
                  <a:pt x="2084285" y="116840"/>
                </a:lnTo>
                <a:lnTo>
                  <a:pt x="2075878" y="113639"/>
                </a:lnTo>
                <a:lnTo>
                  <a:pt x="2068499" y="111518"/>
                </a:lnTo>
                <a:lnTo>
                  <a:pt x="2066404" y="118999"/>
                </a:lnTo>
                <a:lnTo>
                  <a:pt x="2073783" y="121119"/>
                </a:lnTo>
                <a:lnTo>
                  <a:pt x="2081123" y="124320"/>
                </a:lnTo>
                <a:lnTo>
                  <a:pt x="2087448" y="127520"/>
                </a:lnTo>
                <a:lnTo>
                  <a:pt x="2090597" y="121119"/>
                </a:lnTo>
                <a:close/>
              </a:path>
              <a:path w="2443479" h="2284729">
                <a:moveTo>
                  <a:pt x="2139035" y="163791"/>
                </a:moveTo>
                <a:lnTo>
                  <a:pt x="2134806" y="157391"/>
                </a:lnTo>
                <a:lnTo>
                  <a:pt x="2129561" y="150990"/>
                </a:lnTo>
                <a:lnTo>
                  <a:pt x="2123236" y="145643"/>
                </a:lnTo>
                <a:lnTo>
                  <a:pt x="2117991" y="150990"/>
                </a:lnTo>
                <a:lnTo>
                  <a:pt x="2128494" y="161632"/>
                </a:lnTo>
                <a:lnTo>
                  <a:pt x="2132711" y="168033"/>
                </a:lnTo>
                <a:lnTo>
                  <a:pt x="2139035" y="163791"/>
                </a:lnTo>
                <a:close/>
              </a:path>
              <a:path w="2443479" h="2284729">
                <a:moveTo>
                  <a:pt x="2163267" y="223507"/>
                </a:moveTo>
                <a:lnTo>
                  <a:pt x="2162200" y="216027"/>
                </a:lnTo>
                <a:lnTo>
                  <a:pt x="2160105" y="207505"/>
                </a:lnTo>
                <a:lnTo>
                  <a:pt x="2157984" y="200037"/>
                </a:lnTo>
                <a:lnTo>
                  <a:pt x="2149564" y="202184"/>
                </a:lnTo>
                <a:lnTo>
                  <a:pt x="2152726" y="209626"/>
                </a:lnTo>
                <a:lnTo>
                  <a:pt x="2153793" y="217106"/>
                </a:lnTo>
                <a:lnTo>
                  <a:pt x="2154821" y="225628"/>
                </a:lnTo>
                <a:lnTo>
                  <a:pt x="2163267" y="223507"/>
                </a:lnTo>
                <a:close/>
              </a:path>
              <a:path w="2443479" h="2284729">
                <a:moveTo>
                  <a:pt x="2164296" y="2109241"/>
                </a:moveTo>
                <a:lnTo>
                  <a:pt x="2156942" y="2109241"/>
                </a:lnTo>
                <a:lnTo>
                  <a:pt x="2156942" y="2133765"/>
                </a:lnTo>
                <a:lnTo>
                  <a:pt x="2164296" y="2133765"/>
                </a:lnTo>
                <a:lnTo>
                  <a:pt x="2164296" y="2109241"/>
                </a:lnTo>
                <a:close/>
              </a:path>
              <a:path w="2443479" h="2284729">
                <a:moveTo>
                  <a:pt x="2164296" y="2046300"/>
                </a:moveTo>
                <a:lnTo>
                  <a:pt x="2156942" y="2046300"/>
                </a:lnTo>
                <a:lnTo>
                  <a:pt x="2156942" y="2069769"/>
                </a:lnTo>
                <a:lnTo>
                  <a:pt x="2164296" y="2069769"/>
                </a:lnTo>
                <a:lnTo>
                  <a:pt x="2164296" y="2046300"/>
                </a:lnTo>
                <a:close/>
              </a:path>
              <a:path w="2443479" h="2284729">
                <a:moveTo>
                  <a:pt x="2164296" y="1982304"/>
                </a:moveTo>
                <a:lnTo>
                  <a:pt x="2156942" y="1982304"/>
                </a:lnTo>
                <a:lnTo>
                  <a:pt x="2156942" y="2005774"/>
                </a:lnTo>
                <a:lnTo>
                  <a:pt x="2164296" y="2005774"/>
                </a:lnTo>
                <a:lnTo>
                  <a:pt x="2164296" y="1982304"/>
                </a:lnTo>
                <a:close/>
              </a:path>
              <a:path w="2443479" h="2284729">
                <a:moveTo>
                  <a:pt x="2164296" y="1918309"/>
                </a:moveTo>
                <a:lnTo>
                  <a:pt x="2156942" y="1918309"/>
                </a:lnTo>
                <a:lnTo>
                  <a:pt x="2156942" y="1942833"/>
                </a:lnTo>
                <a:lnTo>
                  <a:pt x="2164296" y="1942833"/>
                </a:lnTo>
                <a:lnTo>
                  <a:pt x="2164296" y="1918309"/>
                </a:lnTo>
                <a:close/>
              </a:path>
              <a:path w="2443479" h="2284729">
                <a:moveTo>
                  <a:pt x="2164296" y="1855406"/>
                </a:moveTo>
                <a:lnTo>
                  <a:pt x="2156942" y="1855406"/>
                </a:lnTo>
                <a:lnTo>
                  <a:pt x="2156942" y="1878838"/>
                </a:lnTo>
                <a:lnTo>
                  <a:pt x="2164296" y="1878838"/>
                </a:lnTo>
                <a:lnTo>
                  <a:pt x="2164296" y="1855406"/>
                </a:lnTo>
                <a:close/>
              </a:path>
              <a:path w="2443479" h="2284729">
                <a:moveTo>
                  <a:pt x="2164296" y="1791373"/>
                </a:moveTo>
                <a:lnTo>
                  <a:pt x="2156942" y="1791373"/>
                </a:lnTo>
                <a:lnTo>
                  <a:pt x="2156942" y="1814855"/>
                </a:lnTo>
                <a:lnTo>
                  <a:pt x="2164296" y="1814855"/>
                </a:lnTo>
                <a:lnTo>
                  <a:pt x="2164296" y="1791373"/>
                </a:lnTo>
                <a:close/>
              </a:path>
              <a:path w="2443479" h="2284729">
                <a:moveTo>
                  <a:pt x="2164296" y="1727390"/>
                </a:moveTo>
                <a:lnTo>
                  <a:pt x="2156942" y="1727390"/>
                </a:lnTo>
                <a:lnTo>
                  <a:pt x="2156942" y="1751939"/>
                </a:lnTo>
                <a:lnTo>
                  <a:pt x="2164296" y="1751939"/>
                </a:lnTo>
                <a:lnTo>
                  <a:pt x="2164296" y="1727390"/>
                </a:lnTo>
                <a:close/>
              </a:path>
              <a:path w="2443479" h="2284729">
                <a:moveTo>
                  <a:pt x="2164296" y="1664474"/>
                </a:moveTo>
                <a:lnTo>
                  <a:pt x="2156942" y="1664474"/>
                </a:lnTo>
                <a:lnTo>
                  <a:pt x="2156942" y="1687944"/>
                </a:lnTo>
                <a:lnTo>
                  <a:pt x="2164296" y="1687944"/>
                </a:lnTo>
                <a:lnTo>
                  <a:pt x="2164296" y="1664474"/>
                </a:lnTo>
                <a:close/>
              </a:path>
              <a:path w="2443479" h="2284729">
                <a:moveTo>
                  <a:pt x="2164296" y="1600479"/>
                </a:moveTo>
                <a:lnTo>
                  <a:pt x="2156942" y="1600479"/>
                </a:lnTo>
                <a:lnTo>
                  <a:pt x="2156942" y="1623923"/>
                </a:lnTo>
                <a:lnTo>
                  <a:pt x="2164296" y="1623923"/>
                </a:lnTo>
                <a:lnTo>
                  <a:pt x="2164296" y="1600479"/>
                </a:lnTo>
                <a:close/>
              </a:path>
              <a:path w="2443479" h="2284729">
                <a:moveTo>
                  <a:pt x="2164296" y="1536496"/>
                </a:moveTo>
                <a:lnTo>
                  <a:pt x="2156942" y="1536496"/>
                </a:lnTo>
                <a:lnTo>
                  <a:pt x="2156942" y="1561007"/>
                </a:lnTo>
                <a:lnTo>
                  <a:pt x="2164296" y="1561007"/>
                </a:lnTo>
                <a:lnTo>
                  <a:pt x="2164296" y="1536496"/>
                </a:lnTo>
                <a:close/>
              </a:path>
              <a:path w="2443479" h="2284729">
                <a:moveTo>
                  <a:pt x="2164296" y="1473542"/>
                </a:moveTo>
                <a:lnTo>
                  <a:pt x="2156942" y="1473542"/>
                </a:lnTo>
                <a:lnTo>
                  <a:pt x="2156942" y="1497025"/>
                </a:lnTo>
                <a:lnTo>
                  <a:pt x="2164296" y="1497025"/>
                </a:lnTo>
                <a:lnTo>
                  <a:pt x="2164296" y="1473542"/>
                </a:lnTo>
                <a:close/>
              </a:path>
              <a:path w="2443479" h="2284729">
                <a:moveTo>
                  <a:pt x="2164296" y="1409560"/>
                </a:moveTo>
                <a:lnTo>
                  <a:pt x="2156942" y="1409560"/>
                </a:lnTo>
                <a:lnTo>
                  <a:pt x="2156942" y="1433029"/>
                </a:lnTo>
                <a:lnTo>
                  <a:pt x="2164296" y="1433029"/>
                </a:lnTo>
                <a:lnTo>
                  <a:pt x="2164296" y="1409560"/>
                </a:lnTo>
                <a:close/>
              </a:path>
              <a:path w="2443479" h="2284729">
                <a:moveTo>
                  <a:pt x="2164296" y="1345565"/>
                </a:moveTo>
                <a:lnTo>
                  <a:pt x="2156942" y="1345565"/>
                </a:lnTo>
                <a:lnTo>
                  <a:pt x="2156942" y="1370088"/>
                </a:lnTo>
                <a:lnTo>
                  <a:pt x="2164296" y="1370088"/>
                </a:lnTo>
                <a:lnTo>
                  <a:pt x="2164296" y="1345565"/>
                </a:lnTo>
                <a:close/>
              </a:path>
              <a:path w="2443479" h="2284729">
                <a:moveTo>
                  <a:pt x="2164296" y="1282623"/>
                </a:moveTo>
                <a:lnTo>
                  <a:pt x="2156942" y="1282623"/>
                </a:lnTo>
                <a:lnTo>
                  <a:pt x="2156942" y="1306093"/>
                </a:lnTo>
                <a:lnTo>
                  <a:pt x="2164296" y="1306093"/>
                </a:lnTo>
                <a:lnTo>
                  <a:pt x="2164296" y="1282623"/>
                </a:lnTo>
                <a:close/>
              </a:path>
              <a:path w="2443479" h="2284729">
                <a:moveTo>
                  <a:pt x="2164296" y="1218628"/>
                </a:moveTo>
                <a:lnTo>
                  <a:pt x="2156942" y="1218628"/>
                </a:lnTo>
                <a:lnTo>
                  <a:pt x="2156942" y="1242098"/>
                </a:lnTo>
                <a:lnTo>
                  <a:pt x="2164296" y="1242098"/>
                </a:lnTo>
                <a:lnTo>
                  <a:pt x="2164296" y="1218628"/>
                </a:lnTo>
                <a:close/>
              </a:path>
              <a:path w="2443479" h="2284729">
                <a:moveTo>
                  <a:pt x="2164296" y="1154633"/>
                </a:moveTo>
                <a:lnTo>
                  <a:pt x="2156942" y="1154633"/>
                </a:lnTo>
                <a:lnTo>
                  <a:pt x="2156942" y="1179156"/>
                </a:lnTo>
                <a:lnTo>
                  <a:pt x="2164296" y="1179156"/>
                </a:lnTo>
                <a:lnTo>
                  <a:pt x="2164296" y="1154633"/>
                </a:lnTo>
                <a:close/>
              </a:path>
              <a:path w="2443479" h="2284729">
                <a:moveTo>
                  <a:pt x="2164296" y="1091730"/>
                </a:moveTo>
                <a:lnTo>
                  <a:pt x="2156942" y="1091730"/>
                </a:lnTo>
                <a:lnTo>
                  <a:pt x="2156942" y="1115161"/>
                </a:lnTo>
                <a:lnTo>
                  <a:pt x="2164296" y="1115161"/>
                </a:lnTo>
                <a:lnTo>
                  <a:pt x="2164296" y="1091730"/>
                </a:lnTo>
                <a:close/>
              </a:path>
              <a:path w="2443479" h="2284729">
                <a:moveTo>
                  <a:pt x="2164296" y="1027696"/>
                </a:moveTo>
                <a:lnTo>
                  <a:pt x="2156942" y="1027696"/>
                </a:lnTo>
                <a:lnTo>
                  <a:pt x="2156942" y="1051179"/>
                </a:lnTo>
                <a:lnTo>
                  <a:pt x="2164296" y="1051179"/>
                </a:lnTo>
                <a:lnTo>
                  <a:pt x="2164296" y="1027696"/>
                </a:lnTo>
                <a:close/>
              </a:path>
              <a:path w="2443479" h="2284729">
                <a:moveTo>
                  <a:pt x="2164296" y="963714"/>
                </a:moveTo>
                <a:lnTo>
                  <a:pt x="2156942" y="963714"/>
                </a:lnTo>
                <a:lnTo>
                  <a:pt x="2156942" y="988263"/>
                </a:lnTo>
                <a:lnTo>
                  <a:pt x="2164296" y="988263"/>
                </a:lnTo>
                <a:lnTo>
                  <a:pt x="2164296" y="963714"/>
                </a:lnTo>
                <a:close/>
              </a:path>
              <a:path w="2443479" h="2284729">
                <a:moveTo>
                  <a:pt x="2164296" y="900798"/>
                </a:moveTo>
                <a:lnTo>
                  <a:pt x="2156942" y="900798"/>
                </a:lnTo>
                <a:lnTo>
                  <a:pt x="2156942" y="924267"/>
                </a:lnTo>
                <a:lnTo>
                  <a:pt x="2164296" y="924267"/>
                </a:lnTo>
                <a:lnTo>
                  <a:pt x="2164296" y="900798"/>
                </a:lnTo>
                <a:close/>
              </a:path>
              <a:path w="2443479" h="2284729">
                <a:moveTo>
                  <a:pt x="2164296" y="836803"/>
                </a:moveTo>
                <a:lnTo>
                  <a:pt x="2156942" y="836803"/>
                </a:lnTo>
                <a:lnTo>
                  <a:pt x="2156942" y="860247"/>
                </a:lnTo>
                <a:lnTo>
                  <a:pt x="2164296" y="860247"/>
                </a:lnTo>
                <a:lnTo>
                  <a:pt x="2164296" y="836803"/>
                </a:lnTo>
                <a:close/>
              </a:path>
              <a:path w="2443479" h="2284729">
                <a:moveTo>
                  <a:pt x="2164296" y="772820"/>
                </a:moveTo>
                <a:lnTo>
                  <a:pt x="2156942" y="772820"/>
                </a:lnTo>
                <a:lnTo>
                  <a:pt x="2156942" y="797331"/>
                </a:lnTo>
                <a:lnTo>
                  <a:pt x="2164296" y="797331"/>
                </a:lnTo>
                <a:lnTo>
                  <a:pt x="2164296" y="772820"/>
                </a:lnTo>
                <a:close/>
              </a:path>
              <a:path w="2443479" h="2284729">
                <a:moveTo>
                  <a:pt x="2164296" y="709866"/>
                </a:moveTo>
                <a:lnTo>
                  <a:pt x="2156942" y="709866"/>
                </a:lnTo>
                <a:lnTo>
                  <a:pt x="2156942" y="733348"/>
                </a:lnTo>
                <a:lnTo>
                  <a:pt x="2164296" y="733348"/>
                </a:lnTo>
                <a:lnTo>
                  <a:pt x="2164296" y="709866"/>
                </a:lnTo>
                <a:close/>
              </a:path>
              <a:path w="2443479" h="2284729">
                <a:moveTo>
                  <a:pt x="2164296" y="645883"/>
                </a:moveTo>
                <a:lnTo>
                  <a:pt x="2156942" y="645883"/>
                </a:lnTo>
                <a:lnTo>
                  <a:pt x="2156942" y="670394"/>
                </a:lnTo>
                <a:lnTo>
                  <a:pt x="2164296" y="670394"/>
                </a:lnTo>
                <a:lnTo>
                  <a:pt x="2164296" y="645883"/>
                </a:lnTo>
                <a:close/>
              </a:path>
              <a:path w="2443479" h="2284729">
                <a:moveTo>
                  <a:pt x="2164296" y="581888"/>
                </a:moveTo>
                <a:lnTo>
                  <a:pt x="2156942" y="581888"/>
                </a:lnTo>
                <a:lnTo>
                  <a:pt x="2156942" y="606412"/>
                </a:lnTo>
                <a:lnTo>
                  <a:pt x="2164296" y="606412"/>
                </a:lnTo>
                <a:lnTo>
                  <a:pt x="2164296" y="581888"/>
                </a:lnTo>
                <a:close/>
              </a:path>
              <a:path w="2443479" h="2284729">
                <a:moveTo>
                  <a:pt x="2164296" y="518947"/>
                </a:moveTo>
                <a:lnTo>
                  <a:pt x="2156942" y="518947"/>
                </a:lnTo>
                <a:lnTo>
                  <a:pt x="2156942" y="542417"/>
                </a:lnTo>
                <a:lnTo>
                  <a:pt x="2164296" y="542417"/>
                </a:lnTo>
                <a:lnTo>
                  <a:pt x="2164296" y="518947"/>
                </a:lnTo>
                <a:close/>
              </a:path>
              <a:path w="2443479" h="2284729">
                <a:moveTo>
                  <a:pt x="2164296" y="454952"/>
                </a:moveTo>
                <a:lnTo>
                  <a:pt x="2156942" y="454952"/>
                </a:lnTo>
                <a:lnTo>
                  <a:pt x="2156942" y="479501"/>
                </a:lnTo>
                <a:lnTo>
                  <a:pt x="2164296" y="479501"/>
                </a:lnTo>
                <a:lnTo>
                  <a:pt x="2164296" y="454952"/>
                </a:lnTo>
                <a:close/>
              </a:path>
              <a:path w="2443479" h="2284729">
                <a:moveTo>
                  <a:pt x="2164296" y="392036"/>
                </a:moveTo>
                <a:lnTo>
                  <a:pt x="2156942" y="392036"/>
                </a:lnTo>
                <a:lnTo>
                  <a:pt x="2156942" y="415518"/>
                </a:lnTo>
                <a:lnTo>
                  <a:pt x="2164296" y="415518"/>
                </a:lnTo>
                <a:lnTo>
                  <a:pt x="2164296" y="392036"/>
                </a:lnTo>
                <a:close/>
              </a:path>
              <a:path w="2443479" h="2284729">
                <a:moveTo>
                  <a:pt x="2164296" y="328053"/>
                </a:moveTo>
                <a:lnTo>
                  <a:pt x="2156942" y="328053"/>
                </a:lnTo>
                <a:lnTo>
                  <a:pt x="2156942" y="351485"/>
                </a:lnTo>
                <a:lnTo>
                  <a:pt x="2164296" y="351485"/>
                </a:lnTo>
                <a:lnTo>
                  <a:pt x="2164296" y="328053"/>
                </a:lnTo>
                <a:close/>
              </a:path>
              <a:path w="2443479" h="2284729">
                <a:moveTo>
                  <a:pt x="2164296" y="264058"/>
                </a:moveTo>
                <a:lnTo>
                  <a:pt x="2156942" y="264058"/>
                </a:lnTo>
                <a:lnTo>
                  <a:pt x="2156942" y="287502"/>
                </a:lnTo>
                <a:lnTo>
                  <a:pt x="2164296" y="287502"/>
                </a:lnTo>
                <a:lnTo>
                  <a:pt x="2164296" y="264058"/>
                </a:lnTo>
                <a:close/>
              </a:path>
              <a:path w="2443479" h="2284729">
                <a:moveTo>
                  <a:pt x="2173770" y="2194547"/>
                </a:moveTo>
                <a:lnTo>
                  <a:pt x="2170607" y="2187105"/>
                </a:lnTo>
                <a:lnTo>
                  <a:pt x="2168512" y="2179637"/>
                </a:lnTo>
                <a:lnTo>
                  <a:pt x="2167445" y="2172157"/>
                </a:lnTo>
                <a:lnTo>
                  <a:pt x="2160105" y="2173236"/>
                </a:lnTo>
                <a:lnTo>
                  <a:pt x="2161133" y="2181758"/>
                </a:lnTo>
                <a:lnTo>
                  <a:pt x="2163267" y="2189226"/>
                </a:lnTo>
                <a:lnTo>
                  <a:pt x="2166416" y="2196706"/>
                </a:lnTo>
                <a:lnTo>
                  <a:pt x="2173770" y="2194547"/>
                </a:lnTo>
                <a:close/>
              </a:path>
              <a:path w="2443479" h="2284729">
                <a:moveTo>
                  <a:pt x="2208504" y="2243620"/>
                </a:moveTo>
                <a:lnTo>
                  <a:pt x="2203246" y="2239340"/>
                </a:lnTo>
                <a:lnTo>
                  <a:pt x="2198001" y="2232939"/>
                </a:lnTo>
                <a:lnTo>
                  <a:pt x="2192718" y="2227618"/>
                </a:lnTo>
                <a:lnTo>
                  <a:pt x="2187460" y="2231898"/>
                </a:lnTo>
                <a:lnTo>
                  <a:pt x="2191677" y="2238298"/>
                </a:lnTo>
                <a:lnTo>
                  <a:pt x="2203246" y="2250021"/>
                </a:lnTo>
                <a:lnTo>
                  <a:pt x="2208504" y="2243620"/>
                </a:lnTo>
                <a:close/>
              </a:path>
              <a:path w="2443479" h="2284729">
                <a:moveTo>
                  <a:pt x="2262187" y="2272423"/>
                </a:moveTo>
                <a:lnTo>
                  <a:pt x="2247455" y="2268143"/>
                </a:lnTo>
                <a:lnTo>
                  <a:pt x="2241143" y="2264943"/>
                </a:lnTo>
                <a:lnTo>
                  <a:pt x="2237981" y="2272423"/>
                </a:lnTo>
                <a:lnTo>
                  <a:pt x="2245360" y="2275611"/>
                </a:lnTo>
                <a:lnTo>
                  <a:pt x="2260092" y="2279891"/>
                </a:lnTo>
                <a:lnTo>
                  <a:pt x="2262187" y="2272423"/>
                </a:lnTo>
                <a:close/>
              </a:path>
              <a:path w="2443479" h="2284729">
                <a:moveTo>
                  <a:pt x="2324316" y="2275611"/>
                </a:moveTo>
                <a:lnTo>
                  <a:pt x="2300109" y="2275611"/>
                </a:lnTo>
                <a:lnTo>
                  <a:pt x="2300109" y="2284133"/>
                </a:lnTo>
                <a:lnTo>
                  <a:pt x="2324316" y="2284133"/>
                </a:lnTo>
                <a:lnTo>
                  <a:pt x="2324316" y="2275611"/>
                </a:lnTo>
                <a:close/>
              </a:path>
              <a:path w="2443479" h="2284729">
                <a:moveTo>
                  <a:pt x="2386406" y="2275611"/>
                </a:moveTo>
                <a:lnTo>
                  <a:pt x="2363266" y="2275611"/>
                </a:lnTo>
                <a:lnTo>
                  <a:pt x="2363266" y="2284133"/>
                </a:lnTo>
                <a:lnTo>
                  <a:pt x="2386406" y="2284133"/>
                </a:lnTo>
                <a:lnTo>
                  <a:pt x="2386406" y="2275611"/>
                </a:lnTo>
                <a:close/>
              </a:path>
              <a:path w="2443479" h="2284729">
                <a:moveTo>
                  <a:pt x="2443276" y="2275611"/>
                </a:moveTo>
                <a:lnTo>
                  <a:pt x="2419045" y="2275611"/>
                </a:lnTo>
                <a:lnTo>
                  <a:pt x="2419045" y="2284133"/>
                </a:lnTo>
                <a:lnTo>
                  <a:pt x="2443276" y="2284133"/>
                </a:lnTo>
                <a:lnTo>
                  <a:pt x="2443276" y="2275611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0" name="bg object 4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732519" y="1648967"/>
            <a:ext cx="3456431" cy="376123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000864"/>
                </a:solidFill>
                <a:latin typeface="Intel Clear"/>
                <a:cs typeface="Intel Clea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8841544" y="1638484"/>
            <a:ext cx="2805429" cy="37579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525252"/>
                </a:solidFill>
                <a:latin typeface="IntelOne Display Medium"/>
                <a:cs typeface="IntelOne Display Medium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bg1"/>
                </a:solidFill>
                <a:latin typeface="IntelOne Display Light"/>
                <a:cs typeface="IntelOne Display Light"/>
              </a:defRPr>
            </a:lvl1pPr>
          </a:lstStyle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pc="-5" dirty="0"/>
              <a:t>Intel</a:t>
            </a:r>
            <a:r>
              <a:rPr spc="-25" dirty="0"/>
              <a:t> </a:t>
            </a:r>
            <a:r>
              <a:rPr spc="-10" dirty="0"/>
              <a:t>Confidential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bg1"/>
                </a:solidFill>
                <a:latin typeface="IntelOne Display Light"/>
                <a:cs typeface="IntelOne Display Light"/>
              </a:defRPr>
            </a:lvl1pPr>
          </a:lstStyle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pc="-5" dirty="0"/>
              <a:t>Intel</a:t>
            </a:r>
            <a:r>
              <a:rPr spc="195" dirty="0"/>
              <a:t> </a:t>
            </a:r>
            <a:r>
              <a:rPr spc="-5" dirty="0"/>
              <a:t>Premium Solution</a:t>
            </a:r>
            <a:r>
              <a:rPr spc="-15" dirty="0"/>
              <a:t> </a:t>
            </a:r>
            <a:r>
              <a:rPr spc="-5" dirty="0"/>
              <a:t>Support</a:t>
            </a: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000864"/>
                </a:solidFill>
                <a:latin typeface="Intel Clear"/>
                <a:cs typeface="Intel Clea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bg1"/>
                </a:solidFill>
                <a:latin typeface="IntelOne Display Light"/>
                <a:cs typeface="IntelOne Display Light"/>
              </a:defRPr>
            </a:lvl1pPr>
          </a:lstStyle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pc="-5" dirty="0"/>
              <a:t>Intel</a:t>
            </a:r>
            <a:r>
              <a:rPr spc="-25" dirty="0"/>
              <a:t> </a:t>
            </a:r>
            <a:r>
              <a:rPr spc="-10" dirty="0"/>
              <a:t>Confidential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bg1"/>
                </a:solidFill>
                <a:latin typeface="IntelOne Display Light"/>
                <a:cs typeface="IntelOne Display Light"/>
              </a:defRPr>
            </a:lvl1pPr>
          </a:lstStyle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pc="-5" dirty="0"/>
              <a:t>Intel</a:t>
            </a:r>
            <a:r>
              <a:rPr spc="195" dirty="0"/>
              <a:t> </a:t>
            </a:r>
            <a:r>
              <a:rPr spc="-5" dirty="0"/>
              <a:t>Premium Solution</a:t>
            </a:r>
            <a:r>
              <a:rPr spc="-15" dirty="0"/>
              <a:t> </a:t>
            </a:r>
            <a:r>
              <a:rPr spc="-5" dirty="0"/>
              <a:t>Support</a:t>
            </a: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003143" y="0"/>
            <a:ext cx="5188856" cy="6848313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7004956" y="0"/>
            <a:ext cx="5187315" cy="6858000"/>
          </a:xfrm>
          <a:custGeom>
            <a:avLst/>
            <a:gdLst/>
            <a:ahLst/>
            <a:cxnLst/>
            <a:rect l="l" t="t" r="r" b="b"/>
            <a:pathLst>
              <a:path w="5187315" h="6858000">
                <a:moveTo>
                  <a:pt x="5187043" y="0"/>
                </a:moveTo>
                <a:lnTo>
                  <a:pt x="0" y="0"/>
                </a:lnTo>
                <a:lnTo>
                  <a:pt x="0" y="6857999"/>
                </a:lnTo>
                <a:lnTo>
                  <a:pt x="5187043" y="6857999"/>
                </a:lnTo>
                <a:lnTo>
                  <a:pt x="5187043" y="0"/>
                </a:lnTo>
                <a:close/>
              </a:path>
            </a:pathLst>
          </a:custGeom>
          <a:solidFill>
            <a:srgbClr val="000864">
              <a:alpha val="4901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004956" y="4292601"/>
            <a:ext cx="2565398" cy="2565398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570355" y="2580530"/>
            <a:ext cx="1712070" cy="1712070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682228" y="696917"/>
            <a:ext cx="1509770" cy="1511294"/>
          </a:xfrm>
          <a:prstGeom prst="rect">
            <a:avLst/>
          </a:prstGeom>
        </p:spPr>
      </p:pic>
      <p:sp>
        <p:nvSpPr>
          <p:cNvPr id="22" name="bg object 22"/>
          <p:cNvSpPr/>
          <p:nvPr/>
        </p:nvSpPr>
        <p:spPr>
          <a:xfrm>
            <a:off x="10389684" y="404221"/>
            <a:ext cx="292735" cy="292735"/>
          </a:xfrm>
          <a:custGeom>
            <a:avLst/>
            <a:gdLst/>
            <a:ahLst/>
            <a:cxnLst/>
            <a:rect l="l" t="t" r="r" b="b"/>
            <a:pathLst>
              <a:path w="292734" h="292734">
                <a:moveTo>
                  <a:pt x="292694" y="0"/>
                </a:moveTo>
                <a:lnTo>
                  <a:pt x="0" y="0"/>
                </a:lnTo>
                <a:lnTo>
                  <a:pt x="0" y="292695"/>
                </a:lnTo>
                <a:lnTo>
                  <a:pt x="292694" y="292695"/>
                </a:lnTo>
                <a:lnTo>
                  <a:pt x="292694" y="0"/>
                </a:lnTo>
                <a:close/>
              </a:path>
            </a:pathLst>
          </a:custGeom>
          <a:solidFill>
            <a:srgbClr val="00C7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10682378" y="240869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71450" h="171450">
                <a:moveTo>
                  <a:pt x="171018" y="0"/>
                </a:moveTo>
                <a:lnTo>
                  <a:pt x="0" y="0"/>
                </a:lnTo>
                <a:lnTo>
                  <a:pt x="0" y="171016"/>
                </a:lnTo>
                <a:lnTo>
                  <a:pt x="171018" y="171016"/>
                </a:lnTo>
                <a:lnTo>
                  <a:pt x="171018" y="0"/>
                </a:lnTo>
                <a:close/>
              </a:path>
            </a:pathLst>
          </a:custGeom>
          <a:solidFill>
            <a:srgbClr val="CC94D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bg object 2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003143" y="0"/>
            <a:ext cx="2275112" cy="2278063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282427" y="4292602"/>
            <a:ext cx="909572" cy="911097"/>
          </a:xfrm>
          <a:prstGeom prst="rect">
            <a:avLst/>
          </a:prstGeom>
        </p:spPr>
      </p:pic>
      <p:sp>
        <p:nvSpPr>
          <p:cNvPr id="26" name="bg object 26"/>
          <p:cNvSpPr/>
          <p:nvPr/>
        </p:nvSpPr>
        <p:spPr>
          <a:xfrm>
            <a:off x="9278252" y="2288438"/>
            <a:ext cx="292100" cy="292100"/>
          </a:xfrm>
          <a:custGeom>
            <a:avLst/>
            <a:gdLst/>
            <a:ahLst/>
            <a:cxnLst/>
            <a:rect l="l" t="t" r="r" b="b"/>
            <a:pathLst>
              <a:path w="292100" h="292100">
                <a:moveTo>
                  <a:pt x="292100" y="0"/>
                </a:moveTo>
                <a:lnTo>
                  <a:pt x="0" y="0"/>
                </a:lnTo>
                <a:lnTo>
                  <a:pt x="0" y="7099"/>
                </a:lnTo>
                <a:lnTo>
                  <a:pt x="0" y="292100"/>
                </a:lnTo>
                <a:lnTo>
                  <a:pt x="292100" y="292100"/>
                </a:lnTo>
                <a:lnTo>
                  <a:pt x="292100" y="7099"/>
                </a:lnTo>
                <a:lnTo>
                  <a:pt x="292100" y="0"/>
                </a:lnTo>
                <a:close/>
              </a:path>
            </a:pathLst>
          </a:custGeom>
          <a:solidFill>
            <a:srgbClr val="CC94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g object 27"/>
          <p:cNvSpPr/>
          <p:nvPr/>
        </p:nvSpPr>
        <p:spPr>
          <a:xfrm>
            <a:off x="9549517" y="2137040"/>
            <a:ext cx="158750" cy="158750"/>
          </a:xfrm>
          <a:custGeom>
            <a:avLst/>
            <a:gdLst/>
            <a:ahLst/>
            <a:cxnLst/>
            <a:rect l="l" t="t" r="r" b="b"/>
            <a:pathLst>
              <a:path w="158750" h="158750">
                <a:moveTo>
                  <a:pt x="158495" y="0"/>
                </a:moveTo>
                <a:lnTo>
                  <a:pt x="0" y="0"/>
                </a:lnTo>
                <a:lnTo>
                  <a:pt x="0" y="158493"/>
                </a:lnTo>
                <a:lnTo>
                  <a:pt x="158495" y="158493"/>
                </a:lnTo>
                <a:lnTo>
                  <a:pt x="15849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8" name="bg object 2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033656" y="2598056"/>
            <a:ext cx="1244600" cy="1244598"/>
          </a:xfrm>
          <a:prstGeom prst="rect">
            <a:avLst/>
          </a:prstGeom>
        </p:spPr>
      </p:pic>
      <p:sp>
        <p:nvSpPr>
          <p:cNvPr id="29" name="bg object 29"/>
          <p:cNvSpPr/>
          <p:nvPr/>
        </p:nvSpPr>
        <p:spPr>
          <a:xfrm>
            <a:off x="10988802" y="5200522"/>
            <a:ext cx="292100" cy="292100"/>
          </a:xfrm>
          <a:custGeom>
            <a:avLst/>
            <a:gdLst/>
            <a:ahLst/>
            <a:cxnLst/>
            <a:rect l="l" t="t" r="r" b="b"/>
            <a:pathLst>
              <a:path w="292100" h="292100">
                <a:moveTo>
                  <a:pt x="292100" y="0"/>
                </a:moveTo>
                <a:lnTo>
                  <a:pt x="0" y="0"/>
                </a:lnTo>
                <a:lnTo>
                  <a:pt x="0" y="7099"/>
                </a:lnTo>
                <a:lnTo>
                  <a:pt x="0" y="292100"/>
                </a:lnTo>
                <a:lnTo>
                  <a:pt x="292100" y="292100"/>
                </a:lnTo>
                <a:lnTo>
                  <a:pt x="292100" y="7099"/>
                </a:lnTo>
                <a:lnTo>
                  <a:pt x="292100" y="0"/>
                </a:lnTo>
                <a:close/>
              </a:path>
            </a:pathLst>
          </a:custGeom>
          <a:solidFill>
            <a:srgbClr val="98A1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g object 30"/>
          <p:cNvSpPr/>
          <p:nvPr/>
        </p:nvSpPr>
        <p:spPr>
          <a:xfrm>
            <a:off x="10851145" y="5049120"/>
            <a:ext cx="158750" cy="158750"/>
          </a:xfrm>
          <a:custGeom>
            <a:avLst/>
            <a:gdLst/>
            <a:ahLst/>
            <a:cxnLst/>
            <a:rect l="l" t="t" r="r" b="b"/>
            <a:pathLst>
              <a:path w="158750" h="158750">
                <a:moveTo>
                  <a:pt x="158494" y="0"/>
                </a:moveTo>
                <a:lnTo>
                  <a:pt x="0" y="0"/>
                </a:lnTo>
                <a:lnTo>
                  <a:pt x="0" y="158493"/>
                </a:lnTo>
                <a:lnTo>
                  <a:pt x="158494" y="158493"/>
                </a:lnTo>
                <a:lnTo>
                  <a:pt x="158494" y="0"/>
                </a:lnTo>
                <a:close/>
              </a:path>
            </a:pathLst>
          </a:custGeom>
          <a:solidFill>
            <a:srgbClr val="00C7F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1" name="bg object 3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9708013" y="1596571"/>
            <a:ext cx="976475" cy="976475"/>
          </a:xfrm>
          <a:prstGeom prst="rect">
            <a:avLst/>
          </a:prstGeom>
        </p:spPr>
      </p:pic>
      <p:sp>
        <p:nvSpPr>
          <p:cNvPr id="32" name="bg object 32"/>
          <p:cNvSpPr/>
          <p:nvPr/>
        </p:nvSpPr>
        <p:spPr>
          <a:xfrm>
            <a:off x="988865" y="4385519"/>
            <a:ext cx="128905" cy="128905"/>
          </a:xfrm>
          <a:custGeom>
            <a:avLst/>
            <a:gdLst/>
            <a:ahLst/>
            <a:cxnLst/>
            <a:rect l="l" t="t" r="r" b="b"/>
            <a:pathLst>
              <a:path w="128905" h="128904">
                <a:moveTo>
                  <a:pt x="128312" y="0"/>
                </a:moveTo>
                <a:lnTo>
                  <a:pt x="0" y="0"/>
                </a:lnTo>
                <a:lnTo>
                  <a:pt x="0" y="128311"/>
                </a:lnTo>
                <a:lnTo>
                  <a:pt x="128312" y="128311"/>
                </a:lnTo>
                <a:lnTo>
                  <a:pt x="128312" y="0"/>
                </a:lnTo>
                <a:close/>
              </a:path>
            </a:pathLst>
          </a:custGeom>
          <a:solidFill>
            <a:srgbClr val="00C7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g object 33"/>
          <p:cNvSpPr/>
          <p:nvPr/>
        </p:nvSpPr>
        <p:spPr>
          <a:xfrm>
            <a:off x="756233" y="4509212"/>
            <a:ext cx="233045" cy="233045"/>
          </a:xfrm>
          <a:custGeom>
            <a:avLst/>
            <a:gdLst/>
            <a:ahLst/>
            <a:cxnLst/>
            <a:rect l="l" t="t" r="r" b="b"/>
            <a:pathLst>
              <a:path w="233044" h="233045">
                <a:moveTo>
                  <a:pt x="232630" y="0"/>
                </a:moveTo>
                <a:lnTo>
                  <a:pt x="0" y="0"/>
                </a:lnTo>
                <a:lnTo>
                  <a:pt x="0" y="232630"/>
                </a:lnTo>
                <a:lnTo>
                  <a:pt x="232630" y="232630"/>
                </a:lnTo>
                <a:lnTo>
                  <a:pt x="232630" y="0"/>
                </a:lnTo>
                <a:close/>
              </a:path>
            </a:pathLst>
          </a:custGeom>
          <a:solidFill>
            <a:srgbClr val="CC94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bg object 34"/>
          <p:cNvSpPr/>
          <p:nvPr/>
        </p:nvSpPr>
        <p:spPr>
          <a:xfrm>
            <a:off x="989391" y="4741843"/>
            <a:ext cx="495300" cy="495300"/>
          </a:xfrm>
          <a:custGeom>
            <a:avLst/>
            <a:gdLst/>
            <a:ahLst/>
            <a:cxnLst/>
            <a:rect l="l" t="t" r="r" b="b"/>
            <a:pathLst>
              <a:path w="495300" h="495300">
                <a:moveTo>
                  <a:pt x="495212" y="0"/>
                </a:moveTo>
                <a:lnTo>
                  <a:pt x="0" y="0"/>
                </a:lnTo>
                <a:lnTo>
                  <a:pt x="0" y="495212"/>
                </a:lnTo>
                <a:lnTo>
                  <a:pt x="495212" y="495212"/>
                </a:lnTo>
                <a:lnTo>
                  <a:pt x="49521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bg object 35"/>
          <p:cNvSpPr/>
          <p:nvPr/>
        </p:nvSpPr>
        <p:spPr>
          <a:xfrm>
            <a:off x="1506143" y="5270867"/>
            <a:ext cx="74295" cy="74295"/>
          </a:xfrm>
          <a:custGeom>
            <a:avLst/>
            <a:gdLst/>
            <a:ahLst/>
            <a:cxnLst/>
            <a:rect l="l" t="t" r="r" b="b"/>
            <a:pathLst>
              <a:path w="74294" h="74295">
                <a:moveTo>
                  <a:pt x="74130" y="0"/>
                </a:moveTo>
                <a:lnTo>
                  <a:pt x="0" y="0"/>
                </a:lnTo>
                <a:lnTo>
                  <a:pt x="0" y="74130"/>
                </a:lnTo>
                <a:lnTo>
                  <a:pt x="74130" y="74130"/>
                </a:lnTo>
                <a:lnTo>
                  <a:pt x="74130" y="0"/>
                </a:lnTo>
                <a:close/>
              </a:path>
            </a:pathLst>
          </a:custGeom>
          <a:solidFill>
            <a:srgbClr val="00B2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g object 36"/>
          <p:cNvSpPr/>
          <p:nvPr/>
        </p:nvSpPr>
        <p:spPr>
          <a:xfrm>
            <a:off x="1508119" y="5265475"/>
            <a:ext cx="939165" cy="396875"/>
          </a:xfrm>
          <a:custGeom>
            <a:avLst/>
            <a:gdLst/>
            <a:ahLst/>
            <a:cxnLst/>
            <a:rect l="l" t="t" r="r" b="b"/>
            <a:pathLst>
              <a:path w="939164" h="396875">
                <a:moveTo>
                  <a:pt x="70267" y="124449"/>
                </a:moveTo>
                <a:lnTo>
                  <a:pt x="0" y="124449"/>
                </a:lnTo>
                <a:lnTo>
                  <a:pt x="0" y="391231"/>
                </a:lnTo>
                <a:lnTo>
                  <a:pt x="70267" y="391231"/>
                </a:lnTo>
                <a:lnTo>
                  <a:pt x="70267" y="124449"/>
                </a:lnTo>
                <a:close/>
              </a:path>
              <a:path w="939164" h="396875">
                <a:moveTo>
                  <a:pt x="485220" y="20576"/>
                </a:moveTo>
                <a:lnTo>
                  <a:pt x="414953" y="20576"/>
                </a:lnTo>
                <a:lnTo>
                  <a:pt x="414953" y="278462"/>
                </a:lnTo>
                <a:lnTo>
                  <a:pt x="418137" y="321702"/>
                </a:lnTo>
                <a:lnTo>
                  <a:pt x="433223" y="361619"/>
                </a:lnTo>
                <a:lnTo>
                  <a:pt x="463577" y="384702"/>
                </a:lnTo>
                <a:lnTo>
                  <a:pt x="511864" y="393633"/>
                </a:lnTo>
                <a:lnTo>
                  <a:pt x="527272" y="394016"/>
                </a:lnTo>
                <a:lnTo>
                  <a:pt x="536078" y="394016"/>
                </a:lnTo>
                <a:lnTo>
                  <a:pt x="536078" y="328511"/>
                </a:lnTo>
                <a:lnTo>
                  <a:pt x="528667" y="328360"/>
                </a:lnTo>
                <a:lnTo>
                  <a:pt x="521948" y="328040"/>
                </a:lnTo>
                <a:lnTo>
                  <a:pt x="488005" y="310540"/>
                </a:lnTo>
                <a:lnTo>
                  <a:pt x="485220" y="184564"/>
                </a:lnTo>
                <a:lnTo>
                  <a:pt x="536078" y="184564"/>
                </a:lnTo>
                <a:lnTo>
                  <a:pt x="536078" y="124449"/>
                </a:lnTo>
                <a:lnTo>
                  <a:pt x="485220" y="124449"/>
                </a:lnTo>
                <a:lnTo>
                  <a:pt x="485220" y="20576"/>
                </a:lnTo>
                <a:close/>
              </a:path>
              <a:path w="939164" h="396875">
                <a:moveTo>
                  <a:pt x="938809" y="0"/>
                </a:moveTo>
                <a:lnTo>
                  <a:pt x="868544" y="0"/>
                </a:lnTo>
                <a:lnTo>
                  <a:pt x="868544" y="391231"/>
                </a:lnTo>
                <a:lnTo>
                  <a:pt x="938809" y="391231"/>
                </a:lnTo>
                <a:lnTo>
                  <a:pt x="938809" y="0"/>
                </a:lnTo>
                <a:close/>
              </a:path>
              <a:path w="939164" h="396875">
                <a:moveTo>
                  <a:pt x="180430" y="124540"/>
                </a:moveTo>
                <a:lnTo>
                  <a:pt x="111241" y="124540"/>
                </a:lnTo>
                <a:lnTo>
                  <a:pt x="111241" y="391321"/>
                </a:lnTo>
                <a:lnTo>
                  <a:pt x="181058" y="391321"/>
                </a:lnTo>
                <a:lnTo>
                  <a:pt x="181058" y="249168"/>
                </a:lnTo>
                <a:lnTo>
                  <a:pt x="181696" y="249168"/>
                </a:lnTo>
                <a:lnTo>
                  <a:pt x="192067" y="209092"/>
                </a:lnTo>
                <a:lnTo>
                  <a:pt x="231806" y="181174"/>
                </a:lnTo>
                <a:lnTo>
                  <a:pt x="244317" y="179980"/>
                </a:lnTo>
                <a:lnTo>
                  <a:pt x="365170" y="179980"/>
                </a:lnTo>
                <a:lnTo>
                  <a:pt x="359941" y="168217"/>
                </a:lnTo>
                <a:lnTo>
                  <a:pt x="355904" y="162728"/>
                </a:lnTo>
                <a:lnTo>
                  <a:pt x="180430" y="162728"/>
                </a:lnTo>
                <a:lnTo>
                  <a:pt x="180430" y="124540"/>
                </a:lnTo>
                <a:close/>
              </a:path>
              <a:path w="939164" h="396875">
                <a:moveTo>
                  <a:pt x="365170" y="179980"/>
                </a:moveTo>
                <a:lnTo>
                  <a:pt x="244317" y="179980"/>
                </a:lnTo>
                <a:lnTo>
                  <a:pt x="258632" y="181141"/>
                </a:lnTo>
                <a:lnTo>
                  <a:pt x="271094" y="184619"/>
                </a:lnTo>
                <a:lnTo>
                  <a:pt x="301701" y="220348"/>
                </a:lnTo>
                <a:lnTo>
                  <a:pt x="305598" y="391321"/>
                </a:lnTo>
                <a:lnTo>
                  <a:pt x="376495" y="391321"/>
                </a:lnTo>
                <a:lnTo>
                  <a:pt x="376495" y="239824"/>
                </a:lnTo>
                <a:lnTo>
                  <a:pt x="374683" y="212832"/>
                </a:lnTo>
                <a:lnTo>
                  <a:pt x="369149" y="188932"/>
                </a:lnTo>
                <a:lnTo>
                  <a:pt x="365170" y="179980"/>
                </a:lnTo>
                <a:close/>
              </a:path>
              <a:path w="939164" h="396875">
                <a:moveTo>
                  <a:pt x="181696" y="249168"/>
                </a:moveTo>
                <a:lnTo>
                  <a:pt x="181058" y="249168"/>
                </a:lnTo>
                <a:lnTo>
                  <a:pt x="181148" y="259053"/>
                </a:lnTo>
                <a:lnTo>
                  <a:pt x="181237" y="254292"/>
                </a:lnTo>
                <a:lnTo>
                  <a:pt x="181696" y="249168"/>
                </a:lnTo>
                <a:close/>
              </a:path>
              <a:path w="939164" h="396875">
                <a:moveTo>
                  <a:pt x="265343" y="119058"/>
                </a:moveTo>
                <a:lnTo>
                  <a:pt x="219247" y="129302"/>
                </a:lnTo>
                <a:lnTo>
                  <a:pt x="184293" y="157786"/>
                </a:lnTo>
                <a:lnTo>
                  <a:pt x="180430" y="162728"/>
                </a:lnTo>
                <a:lnTo>
                  <a:pt x="355904" y="162728"/>
                </a:lnTo>
                <a:lnTo>
                  <a:pt x="311955" y="127033"/>
                </a:lnTo>
                <a:lnTo>
                  <a:pt x="265343" y="119058"/>
                </a:lnTo>
                <a:close/>
              </a:path>
              <a:path w="939164" h="396875">
                <a:moveTo>
                  <a:pt x="694133" y="119148"/>
                </a:moveTo>
                <a:lnTo>
                  <a:pt x="652814" y="125328"/>
                </a:lnTo>
                <a:lnTo>
                  <a:pt x="616285" y="143016"/>
                </a:lnTo>
                <a:lnTo>
                  <a:pt x="587080" y="169511"/>
                </a:lnTo>
                <a:lnTo>
                  <a:pt x="566270" y="203793"/>
                </a:lnTo>
                <a:lnTo>
                  <a:pt x="555996" y="243797"/>
                </a:lnTo>
                <a:lnTo>
                  <a:pt x="555307" y="257975"/>
                </a:lnTo>
                <a:lnTo>
                  <a:pt x="555963" y="272152"/>
                </a:lnTo>
                <a:lnTo>
                  <a:pt x="565730" y="312158"/>
                </a:lnTo>
                <a:lnTo>
                  <a:pt x="585884" y="346439"/>
                </a:lnTo>
                <a:lnTo>
                  <a:pt x="614936" y="372934"/>
                </a:lnTo>
                <a:lnTo>
                  <a:pt x="652494" y="390623"/>
                </a:lnTo>
                <a:lnTo>
                  <a:pt x="696290" y="396802"/>
                </a:lnTo>
                <a:lnTo>
                  <a:pt x="736810" y="392180"/>
                </a:lnTo>
                <a:lnTo>
                  <a:pt x="769623" y="380111"/>
                </a:lnTo>
                <a:lnTo>
                  <a:pt x="795444" y="363291"/>
                </a:lnTo>
                <a:lnTo>
                  <a:pt x="814989" y="344416"/>
                </a:lnTo>
                <a:lnTo>
                  <a:pt x="803551" y="335700"/>
                </a:lnTo>
                <a:lnTo>
                  <a:pt x="696829" y="335700"/>
                </a:lnTo>
                <a:lnTo>
                  <a:pt x="682614" y="334842"/>
                </a:lnTo>
                <a:lnTo>
                  <a:pt x="639735" y="314615"/>
                </a:lnTo>
                <a:lnTo>
                  <a:pt x="622249" y="282506"/>
                </a:lnTo>
                <a:lnTo>
                  <a:pt x="831883" y="282506"/>
                </a:lnTo>
                <a:lnTo>
                  <a:pt x="831883" y="257346"/>
                </a:lnTo>
                <a:lnTo>
                  <a:pt x="831244" y="243185"/>
                </a:lnTo>
                <a:lnTo>
                  <a:pt x="829801" y="232816"/>
                </a:lnTo>
                <a:lnTo>
                  <a:pt x="622968" y="232816"/>
                </a:lnTo>
                <a:lnTo>
                  <a:pt x="627219" y="216208"/>
                </a:lnTo>
                <a:lnTo>
                  <a:pt x="640198" y="198682"/>
                </a:lnTo>
                <a:lnTo>
                  <a:pt x="662240" y="184812"/>
                </a:lnTo>
                <a:lnTo>
                  <a:pt x="693684" y="179172"/>
                </a:lnTo>
                <a:lnTo>
                  <a:pt x="809044" y="179172"/>
                </a:lnTo>
                <a:lnTo>
                  <a:pt x="801978" y="169253"/>
                </a:lnTo>
                <a:lnTo>
                  <a:pt x="773464" y="142533"/>
                </a:lnTo>
                <a:lnTo>
                  <a:pt x="736969" y="125175"/>
                </a:lnTo>
                <a:lnTo>
                  <a:pt x="709018" y="119821"/>
                </a:lnTo>
                <a:lnTo>
                  <a:pt x="694133" y="119148"/>
                </a:lnTo>
                <a:close/>
              </a:path>
              <a:path w="939164" h="396875">
                <a:moveTo>
                  <a:pt x="764400" y="305868"/>
                </a:moveTo>
                <a:lnTo>
                  <a:pt x="753779" y="315874"/>
                </a:lnTo>
                <a:lnTo>
                  <a:pt x="738466" y="325535"/>
                </a:lnTo>
                <a:lnTo>
                  <a:pt x="719227" y="332820"/>
                </a:lnTo>
                <a:lnTo>
                  <a:pt x="696829" y="335700"/>
                </a:lnTo>
                <a:lnTo>
                  <a:pt x="803551" y="335700"/>
                </a:lnTo>
                <a:lnTo>
                  <a:pt x="764400" y="305868"/>
                </a:lnTo>
                <a:close/>
              </a:path>
              <a:path w="939164" h="396875">
                <a:moveTo>
                  <a:pt x="809044" y="179172"/>
                </a:moveTo>
                <a:lnTo>
                  <a:pt x="693684" y="179172"/>
                </a:lnTo>
                <a:lnTo>
                  <a:pt x="725164" y="184812"/>
                </a:lnTo>
                <a:lnTo>
                  <a:pt x="747215" y="198637"/>
                </a:lnTo>
                <a:lnTo>
                  <a:pt x="760225" y="216132"/>
                </a:lnTo>
                <a:lnTo>
                  <a:pt x="764490" y="232726"/>
                </a:lnTo>
                <a:lnTo>
                  <a:pt x="622968" y="232816"/>
                </a:lnTo>
                <a:lnTo>
                  <a:pt x="829801" y="232816"/>
                </a:lnTo>
                <a:lnTo>
                  <a:pt x="816155" y="191310"/>
                </a:lnTo>
                <a:lnTo>
                  <a:pt x="809564" y="179902"/>
                </a:lnTo>
                <a:lnTo>
                  <a:pt x="809044" y="17917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7" name="bg object 37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491318" y="5583744"/>
            <a:ext cx="74580" cy="7458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bg1"/>
                </a:solidFill>
                <a:latin typeface="IntelOne Display Light"/>
                <a:cs typeface="IntelOne Display Light"/>
              </a:defRPr>
            </a:lvl1pPr>
          </a:lstStyle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pc="-5" dirty="0"/>
              <a:t>Intel</a:t>
            </a:r>
            <a:r>
              <a:rPr spc="-25" dirty="0"/>
              <a:t> </a:t>
            </a:r>
            <a:r>
              <a:rPr spc="-10" dirty="0"/>
              <a:t>Confidential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bg1"/>
                </a:solidFill>
                <a:latin typeface="IntelOne Display Light"/>
                <a:cs typeface="IntelOne Display Light"/>
              </a:defRPr>
            </a:lvl1pPr>
          </a:lstStyle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pc="-5" dirty="0"/>
              <a:t>Intel</a:t>
            </a:r>
            <a:r>
              <a:rPr spc="195" dirty="0"/>
              <a:t> </a:t>
            </a:r>
            <a:r>
              <a:rPr spc="-5" dirty="0"/>
              <a:t>Premium Solution</a:t>
            </a:r>
            <a:r>
              <a:rPr spc="-15" dirty="0"/>
              <a:t> </a:t>
            </a:r>
            <a:r>
              <a:rPr spc="-5" dirty="0"/>
              <a:t>Support</a:t>
            </a: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1998" cy="685799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61362" y="6407451"/>
            <a:ext cx="11275624" cy="450548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11726014" y="6407451"/>
            <a:ext cx="466090" cy="450850"/>
          </a:xfrm>
          <a:custGeom>
            <a:avLst/>
            <a:gdLst/>
            <a:ahLst/>
            <a:cxnLst/>
            <a:rect l="l" t="t" r="r" b="b"/>
            <a:pathLst>
              <a:path w="466090" h="450850">
                <a:moveTo>
                  <a:pt x="465985" y="0"/>
                </a:moveTo>
                <a:lnTo>
                  <a:pt x="0" y="0"/>
                </a:lnTo>
                <a:lnTo>
                  <a:pt x="0" y="450548"/>
                </a:lnTo>
                <a:lnTo>
                  <a:pt x="465985" y="450548"/>
                </a:lnTo>
                <a:lnTo>
                  <a:pt x="465985" y="0"/>
                </a:lnTo>
                <a:close/>
              </a:path>
            </a:pathLst>
          </a:custGeom>
          <a:solidFill>
            <a:srgbClr val="00086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1099069" y="6536753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5">
                <a:moveTo>
                  <a:pt x="35809" y="0"/>
                </a:moveTo>
                <a:lnTo>
                  <a:pt x="0" y="0"/>
                </a:lnTo>
                <a:lnTo>
                  <a:pt x="0" y="35808"/>
                </a:lnTo>
                <a:lnTo>
                  <a:pt x="35809" y="35808"/>
                </a:lnTo>
                <a:lnTo>
                  <a:pt x="35809" y="0"/>
                </a:lnTo>
                <a:close/>
              </a:path>
            </a:pathLst>
          </a:custGeom>
          <a:solidFill>
            <a:srgbClr val="00B2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11100016" y="6534150"/>
            <a:ext cx="511175" cy="191770"/>
          </a:xfrm>
          <a:custGeom>
            <a:avLst/>
            <a:gdLst/>
            <a:ahLst/>
            <a:cxnLst/>
            <a:rect l="l" t="t" r="r" b="b"/>
            <a:pathLst>
              <a:path w="511175" h="191770">
                <a:moveTo>
                  <a:pt x="33947" y="60121"/>
                </a:moveTo>
                <a:lnTo>
                  <a:pt x="0" y="60121"/>
                </a:lnTo>
                <a:lnTo>
                  <a:pt x="0" y="188988"/>
                </a:lnTo>
                <a:lnTo>
                  <a:pt x="33947" y="188988"/>
                </a:lnTo>
                <a:lnTo>
                  <a:pt x="33947" y="60121"/>
                </a:lnTo>
                <a:close/>
              </a:path>
              <a:path w="511175" h="191770">
                <a:moveTo>
                  <a:pt x="181876" y="189039"/>
                </a:moveTo>
                <a:lnTo>
                  <a:pt x="181775" y="114401"/>
                </a:lnTo>
                <a:lnTo>
                  <a:pt x="167678" y="72834"/>
                </a:lnTo>
                <a:lnTo>
                  <a:pt x="128181" y="57518"/>
                </a:lnTo>
                <a:lnTo>
                  <a:pt x="120065" y="57518"/>
                </a:lnTo>
                <a:lnTo>
                  <a:pt x="112598" y="59207"/>
                </a:lnTo>
                <a:lnTo>
                  <a:pt x="99225" y="65760"/>
                </a:lnTo>
                <a:lnTo>
                  <a:pt x="93548" y="70408"/>
                </a:lnTo>
                <a:lnTo>
                  <a:pt x="87160" y="78613"/>
                </a:lnTo>
                <a:lnTo>
                  <a:pt x="87160" y="60172"/>
                </a:lnTo>
                <a:lnTo>
                  <a:pt x="53733" y="60172"/>
                </a:lnTo>
                <a:lnTo>
                  <a:pt x="53733" y="189039"/>
                </a:lnTo>
                <a:lnTo>
                  <a:pt x="87464" y="189039"/>
                </a:lnTo>
                <a:lnTo>
                  <a:pt x="87464" y="120370"/>
                </a:lnTo>
                <a:lnTo>
                  <a:pt x="87503" y="125145"/>
                </a:lnTo>
                <a:lnTo>
                  <a:pt x="102438" y="90030"/>
                </a:lnTo>
                <a:lnTo>
                  <a:pt x="109689" y="86944"/>
                </a:lnTo>
                <a:lnTo>
                  <a:pt x="127838" y="86944"/>
                </a:lnTo>
                <a:lnTo>
                  <a:pt x="147612" y="120370"/>
                </a:lnTo>
                <a:lnTo>
                  <a:pt x="147624" y="189039"/>
                </a:lnTo>
                <a:lnTo>
                  <a:pt x="181876" y="189039"/>
                </a:lnTo>
                <a:close/>
              </a:path>
              <a:path w="511175" h="191770">
                <a:moveTo>
                  <a:pt x="258965" y="60121"/>
                </a:moveTo>
                <a:lnTo>
                  <a:pt x="234391" y="60121"/>
                </a:lnTo>
                <a:lnTo>
                  <a:pt x="234391" y="9944"/>
                </a:lnTo>
                <a:lnTo>
                  <a:pt x="200456" y="9944"/>
                </a:lnTo>
                <a:lnTo>
                  <a:pt x="200558" y="139331"/>
                </a:lnTo>
                <a:lnTo>
                  <a:pt x="216420" y="182486"/>
                </a:lnTo>
                <a:lnTo>
                  <a:pt x="254711" y="190334"/>
                </a:lnTo>
                <a:lnTo>
                  <a:pt x="258965" y="190334"/>
                </a:lnTo>
                <a:lnTo>
                  <a:pt x="258965" y="158699"/>
                </a:lnTo>
                <a:lnTo>
                  <a:pt x="253974" y="158648"/>
                </a:lnTo>
                <a:lnTo>
                  <a:pt x="249847" y="158394"/>
                </a:lnTo>
                <a:lnTo>
                  <a:pt x="234391" y="139331"/>
                </a:lnTo>
                <a:lnTo>
                  <a:pt x="234391" y="89166"/>
                </a:lnTo>
                <a:lnTo>
                  <a:pt x="258965" y="89166"/>
                </a:lnTo>
                <a:lnTo>
                  <a:pt x="258965" y="60121"/>
                </a:lnTo>
                <a:close/>
              </a:path>
              <a:path w="511175" h="191770">
                <a:moveTo>
                  <a:pt x="401853" y="124320"/>
                </a:moveTo>
                <a:lnTo>
                  <a:pt x="391325" y="86550"/>
                </a:lnTo>
                <a:lnTo>
                  <a:pt x="369303" y="66230"/>
                </a:lnTo>
                <a:lnTo>
                  <a:pt x="369303" y="112420"/>
                </a:lnTo>
                <a:lnTo>
                  <a:pt x="300939" y="112471"/>
                </a:lnTo>
                <a:lnTo>
                  <a:pt x="335102" y="86550"/>
                </a:lnTo>
                <a:lnTo>
                  <a:pt x="350304" y="89281"/>
                </a:lnTo>
                <a:lnTo>
                  <a:pt x="360972" y="95986"/>
                </a:lnTo>
                <a:lnTo>
                  <a:pt x="367233" y="104406"/>
                </a:lnTo>
                <a:lnTo>
                  <a:pt x="369303" y="112420"/>
                </a:lnTo>
                <a:lnTo>
                  <a:pt x="369303" y="66230"/>
                </a:lnTo>
                <a:lnTo>
                  <a:pt x="335318" y="57556"/>
                </a:lnTo>
                <a:lnTo>
                  <a:pt x="328460" y="57899"/>
                </a:lnTo>
                <a:lnTo>
                  <a:pt x="292582" y="72910"/>
                </a:lnTo>
                <a:lnTo>
                  <a:pt x="271233" y="104660"/>
                </a:lnTo>
                <a:lnTo>
                  <a:pt x="268249" y="124625"/>
                </a:lnTo>
                <a:lnTo>
                  <a:pt x="268566" y="131470"/>
                </a:lnTo>
                <a:lnTo>
                  <a:pt x="283019" y="167360"/>
                </a:lnTo>
                <a:lnTo>
                  <a:pt x="315201" y="188696"/>
                </a:lnTo>
                <a:lnTo>
                  <a:pt x="336359" y="191681"/>
                </a:lnTo>
                <a:lnTo>
                  <a:pt x="355930" y="189445"/>
                </a:lnTo>
                <a:lnTo>
                  <a:pt x="371779" y="183616"/>
                </a:lnTo>
                <a:lnTo>
                  <a:pt x="384251" y="175501"/>
                </a:lnTo>
                <a:lnTo>
                  <a:pt x="393700" y="166382"/>
                </a:lnTo>
                <a:lnTo>
                  <a:pt x="388162" y="162166"/>
                </a:lnTo>
                <a:lnTo>
                  <a:pt x="369252" y="147764"/>
                </a:lnTo>
                <a:lnTo>
                  <a:pt x="364121" y="152590"/>
                </a:lnTo>
                <a:lnTo>
                  <a:pt x="356730" y="157264"/>
                </a:lnTo>
                <a:lnTo>
                  <a:pt x="347433" y="160782"/>
                </a:lnTo>
                <a:lnTo>
                  <a:pt x="336613" y="162166"/>
                </a:lnTo>
                <a:lnTo>
                  <a:pt x="327025" y="162166"/>
                </a:lnTo>
                <a:lnTo>
                  <a:pt x="319163" y="159956"/>
                </a:lnTo>
                <a:lnTo>
                  <a:pt x="307187" y="151193"/>
                </a:lnTo>
                <a:lnTo>
                  <a:pt x="303060" y="145199"/>
                </a:lnTo>
                <a:lnTo>
                  <a:pt x="300583" y="136474"/>
                </a:lnTo>
                <a:lnTo>
                  <a:pt x="401853" y="136474"/>
                </a:lnTo>
                <a:lnTo>
                  <a:pt x="401853" y="124320"/>
                </a:lnTo>
                <a:close/>
              </a:path>
              <a:path w="511175" h="191770">
                <a:moveTo>
                  <a:pt x="453504" y="0"/>
                </a:moveTo>
                <a:lnTo>
                  <a:pt x="419569" y="0"/>
                </a:lnTo>
                <a:lnTo>
                  <a:pt x="419569" y="188988"/>
                </a:lnTo>
                <a:lnTo>
                  <a:pt x="453504" y="188988"/>
                </a:lnTo>
                <a:lnTo>
                  <a:pt x="453504" y="0"/>
                </a:lnTo>
                <a:close/>
              </a:path>
              <a:path w="511175" h="191770">
                <a:moveTo>
                  <a:pt x="500862" y="180708"/>
                </a:moveTo>
                <a:lnTo>
                  <a:pt x="497078" y="174015"/>
                </a:lnTo>
                <a:lnTo>
                  <a:pt x="496785" y="173494"/>
                </a:lnTo>
                <a:lnTo>
                  <a:pt x="497738" y="173101"/>
                </a:lnTo>
                <a:lnTo>
                  <a:pt x="498563" y="172504"/>
                </a:lnTo>
                <a:lnTo>
                  <a:pt x="499313" y="171500"/>
                </a:lnTo>
                <a:lnTo>
                  <a:pt x="499859" y="170764"/>
                </a:lnTo>
                <a:lnTo>
                  <a:pt x="500214" y="169672"/>
                </a:lnTo>
                <a:lnTo>
                  <a:pt x="500202" y="167284"/>
                </a:lnTo>
                <a:lnTo>
                  <a:pt x="499999" y="166382"/>
                </a:lnTo>
                <a:lnTo>
                  <a:pt x="499364" y="165341"/>
                </a:lnTo>
                <a:lnTo>
                  <a:pt x="498957" y="164642"/>
                </a:lnTo>
                <a:lnTo>
                  <a:pt x="498259" y="163944"/>
                </a:lnTo>
                <a:lnTo>
                  <a:pt x="497395" y="163499"/>
                </a:lnTo>
                <a:lnTo>
                  <a:pt x="497395" y="169024"/>
                </a:lnTo>
                <a:lnTo>
                  <a:pt x="497255" y="169545"/>
                </a:lnTo>
                <a:lnTo>
                  <a:pt x="496735" y="170459"/>
                </a:lnTo>
                <a:lnTo>
                  <a:pt x="496392" y="170853"/>
                </a:lnTo>
                <a:lnTo>
                  <a:pt x="495439" y="171373"/>
                </a:lnTo>
                <a:lnTo>
                  <a:pt x="494919" y="171500"/>
                </a:lnTo>
                <a:lnTo>
                  <a:pt x="489661" y="171500"/>
                </a:lnTo>
                <a:lnTo>
                  <a:pt x="489661" y="165341"/>
                </a:lnTo>
                <a:lnTo>
                  <a:pt x="494919" y="165341"/>
                </a:lnTo>
                <a:lnTo>
                  <a:pt x="497395" y="169024"/>
                </a:lnTo>
                <a:lnTo>
                  <a:pt x="497395" y="163499"/>
                </a:lnTo>
                <a:lnTo>
                  <a:pt x="496430" y="162991"/>
                </a:lnTo>
                <a:lnTo>
                  <a:pt x="495439" y="162737"/>
                </a:lnTo>
                <a:lnTo>
                  <a:pt x="494309" y="162737"/>
                </a:lnTo>
                <a:lnTo>
                  <a:pt x="486841" y="162687"/>
                </a:lnTo>
                <a:lnTo>
                  <a:pt x="486841" y="180708"/>
                </a:lnTo>
                <a:lnTo>
                  <a:pt x="489661" y="180708"/>
                </a:lnTo>
                <a:lnTo>
                  <a:pt x="489661" y="174015"/>
                </a:lnTo>
                <a:lnTo>
                  <a:pt x="493915" y="174015"/>
                </a:lnTo>
                <a:lnTo>
                  <a:pt x="497649" y="180708"/>
                </a:lnTo>
                <a:lnTo>
                  <a:pt x="500862" y="180708"/>
                </a:lnTo>
                <a:close/>
              </a:path>
              <a:path w="511175" h="191770">
                <a:moveTo>
                  <a:pt x="510971" y="171754"/>
                </a:moveTo>
                <a:lnTo>
                  <a:pt x="509562" y="164757"/>
                </a:lnTo>
                <a:lnTo>
                  <a:pt x="508419" y="163068"/>
                </a:lnTo>
                <a:lnTo>
                  <a:pt x="508419" y="163258"/>
                </a:lnTo>
                <a:lnTo>
                  <a:pt x="508419" y="180263"/>
                </a:lnTo>
                <a:lnTo>
                  <a:pt x="501472" y="187210"/>
                </a:lnTo>
                <a:lnTo>
                  <a:pt x="484454" y="187210"/>
                </a:lnTo>
                <a:lnTo>
                  <a:pt x="477507" y="180263"/>
                </a:lnTo>
                <a:lnTo>
                  <a:pt x="477507" y="163258"/>
                </a:lnTo>
                <a:lnTo>
                  <a:pt x="484454" y="156311"/>
                </a:lnTo>
                <a:lnTo>
                  <a:pt x="501472" y="156311"/>
                </a:lnTo>
                <a:lnTo>
                  <a:pt x="508419" y="163258"/>
                </a:lnTo>
                <a:lnTo>
                  <a:pt x="508419" y="163068"/>
                </a:lnTo>
                <a:lnTo>
                  <a:pt x="505701" y="159029"/>
                </a:lnTo>
                <a:lnTo>
                  <a:pt x="501662" y="156311"/>
                </a:lnTo>
                <a:lnTo>
                  <a:pt x="499973" y="155168"/>
                </a:lnTo>
                <a:lnTo>
                  <a:pt x="492963" y="153746"/>
                </a:lnTo>
                <a:lnTo>
                  <a:pt x="485952" y="155168"/>
                </a:lnTo>
                <a:lnTo>
                  <a:pt x="480225" y="159029"/>
                </a:lnTo>
                <a:lnTo>
                  <a:pt x="476364" y="164757"/>
                </a:lnTo>
                <a:lnTo>
                  <a:pt x="474954" y="171754"/>
                </a:lnTo>
                <a:lnTo>
                  <a:pt x="476364" y="178765"/>
                </a:lnTo>
                <a:lnTo>
                  <a:pt x="480225" y="184492"/>
                </a:lnTo>
                <a:lnTo>
                  <a:pt x="485952" y="188353"/>
                </a:lnTo>
                <a:lnTo>
                  <a:pt x="492963" y="189776"/>
                </a:lnTo>
                <a:lnTo>
                  <a:pt x="499973" y="188353"/>
                </a:lnTo>
                <a:lnTo>
                  <a:pt x="501662" y="187210"/>
                </a:lnTo>
                <a:lnTo>
                  <a:pt x="505701" y="184492"/>
                </a:lnTo>
                <a:lnTo>
                  <a:pt x="509562" y="178765"/>
                </a:lnTo>
                <a:lnTo>
                  <a:pt x="510971" y="17175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257456" y="6210298"/>
            <a:ext cx="204470" cy="197485"/>
          </a:xfrm>
          <a:custGeom>
            <a:avLst/>
            <a:gdLst/>
            <a:ahLst/>
            <a:cxnLst/>
            <a:rect l="l" t="t" r="r" b="b"/>
            <a:pathLst>
              <a:path w="204470" h="197485">
                <a:moveTo>
                  <a:pt x="203905" y="0"/>
                </a:moveTo>
                <a:lnTo>
                  <a:pt x="0" y="0"/>
                </a:lnTo>
                <a:lnTo>
                  <a:pt x="0" y="197150"/>
                </a:lnTo>
                <a:lnTo>
                  <a:pt x="203905" y="197150"/>
                </a:lnTo>
                <a:lnTo>
                  <a:pt x="203905" y="0"/>
                </a:lnTo>
                <a:close/>
              </a:path>
            </a:pathLst>
          </a:custGeom>
          <a:solidFill>
            <a:srgbClr val="76CE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48661" y="513588"/>
            <a:ext cx="11294677" cy="5130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rgbClr val="000864"/>
                </a:solidFill>
                <a:latin typeface="Intel Clear"/>
                <a:cs typeface="Intel Clea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9809026" y="6549643"/>
            <a:ext cx="1011554" cy="193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0" i="0">
                <a:solidFill>
                  <a:schemeClr val="bg1"/>
                </a:solidFill>
                <a:latin typeface="IntelOne Display Light"/>
                <a:cs typeface="IntelOne Display Light"/>
              </a:defRPr>
            </a:lvl1pPr>
          </a:lstStyle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pc="-5" dirty="0"/>
              <a:t>Intel</a:t>
            </a:r>
            <a:r>
              <a:rPr spc="-25" dirty="0"/>
              <a:t> </a:t>
            </a:r>
            <a:r>
              <a:rPr spc="-10" dirty="0"/>
              <a:t>Confidential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88104" y="6549643"/>
            <a:ext cx="1895475" cy="193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0" i="0">
                <a:solidFill>
                  <a:schemeClr val="bg1"/>
                </a:solidFill>
                <a:latin typeface="IntelOne Display Light"/>
                <a:cs typeface="IntelOne Display Light"/>
              </a:defRPr>
            </a:lvl1pPr>
          </a:lstStyle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pc="-5" dirty="0"/>
              <a:t>Intel</a:t>
            </a:r>
            <a:r>
              <a:rPr spc="195" dirty="0"/>
              <a:t> </a:t>
            </a:r>
            <a:r>
              <a:rPr spc="-5" dirty="0"/>
              <a:t>Premium Solution</a:t>
            </a:r>
            <a:r>
              <a:rPr spc="-15" dirty="0"/>
              <a:t> </a:t>
            </a:r>
            <a:r>
              <a:rPr spc="-5" dirty="0"/>
              <a:t>Support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899494" y="6532353"/>
            <a:ext cx="153670" cy="1809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18" Type="http://schemas.openxmlformats.org/officeDocument/2006/relationships/image" Target="../media/image34.png"/><Relationship Id="rId26" Type="http://schemas.openxmlformats.org/officeDocument/2006/relationships/image" Target="../media/image42.png"/><Relationship Id="rId3" Type="http://schemas.openxmlformats.org/officeDocument/2006/relationships/image" Target="../media/image2.png"/><Relationship Id="rId21" Type="http://schemas.openxmlformats.org/officeDocument/2006/relationships/image" Target="../media/image37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17" Type="http://schemas.openxmlformats.org/officeDocument/2006/relationships/image" Target="../media/image33.png"/><Relationship Id="rId25" Type="http://schemas.openxmlformats.org/officeDocument/2006/relationships/image" Target="../media/image41.png"/><Relationship Id="rId2" Type="http://schemas.openxmlformats.org/officeDocument/2006/relationships/image" Target="../media/image19.jpg"/><Relationship Id="rId16" Type="http://schemas.openxmlformats.org/officeDocument/2006/relationships/image" Target="../media/image32.png"/><Relationship Id="rId20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24" Type="http://schemas.openxmlformats.org/officeDocument/2006/relationships/image" Target="../media/image40.png"/><Relationship Id="rId5" Type="http://schemas.openxmlformats.org/officeDocument/2006/relationships/image" Target="../media/image21.png"/><Relationship Id="rId15" Type="http://schemas.openxmlformats.org/officeDocument/2006/relationships/image" Target="../media/image31.png"/><Relationship Id="rId23" Type="http://schemas.openxmlformats.org/officeDocument/2006/relationships/image" Target="../media/image39.png"/><Relationship Id="rId28" Type="http://schemas.openxmlformats.org/officeDocument/2006/relationships/image" Target="../media/image44.png"/><Relationship Id="rId10" Type="http://schemas.openxmlformats.org/officeDocument/2006/relationships/image" Target="../media/image26.png"/><Relationship Id="rId19" Type="http://schemas.openxmlformats.org/officeDocument/2006/relationships/image" Target="../media/image35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Relationship Id="rId14" Type="http://schemas.openxmlformats.org/officeDocument/2006/relationships/image" Target="../media/image30.png"/><Relationship Id="rId22" Type="http://schemas.openxmlformats.org/officeDocument/2006/relationships/image" Target="../media/image38.png"/><Relationship Id="rId27" Type="http://schemas.openxmlformats.org/officeDocument/2006/relationships/image" Target="../media/image4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4.png"/><Relationship Id="rId18" Type="http://schemas.openxmlformats.org/officeDocument/2006/relationships/image" Target="../media/image59.png"/><Relationship Id="rId3" Type="http://schemas.openxmlformats.org/officeDocument/2006/relationships/image" Target="../media/image2.png"/><Relationship Id="rId7" Type="http://schemas.openxmlformats.org/officeDocument/2006/relationships/image" Target="../media/image48.png"/><Relationship Id="rId12" Type="http://schemas.openxmlformats.org/officeDocument/2006/relationships/image" Target="../media/image53.png"/><Relationship Id="rId17" Type="http://schemas.openxmlformats.org/officeDocument/2006/relationships/image" Target="../media/image58.png"/><Relationship Id="rId2" Type="http://schemas.openxmlformats.org/officeDocument/2006/relationships/image" Target="../media/image19.jpg"/><Relationship Id="rId16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11" Type="http://schemas.openxmlformats.org/officeDocument/2006/relationships/image" Target="../media/image52.png"/><Relationship Id="rId5" Type="http://schemas.openxmlformats.org/officeDocument/2006/relationships/image" Target="../media/image46.png"/><Relationship Id="rId15" Type="http://schemas.openxmlformats.org/officeDocument/2006/relationships/image" Target="../media/image56.png"/><Relationship Id="rId10" Type="http://schemas.openxmlformats.org/officeDocument/2006/relationships/image" Target="../media/image51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Relationship Id="rId14" Type="http://schemas.openxmlformats.org/officeDocument/2006/relationships/image" Target="../media/image5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13" Type="http://schemas.openxmlformats.org/officeDocument/2006/relationships/image" Target="../media/image71.png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12" Type="http://schemas.openxmlformats.org/officeDocument/2006/relationships/image" Target="../media/image70.png"/><Relationship Id="rId2" Type="http://schemas.openxmlformats.org/officeDocument/2006/relationships/image" Target="../media/image60.png"/><Relationship Id="rId16" Type="http://schemas.openxmlformats.org/officeDocument/2006/relationships/image" Target="../media/image7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4.png"/><Relationship Id="rId11" Type="http://schemas.openxmlformats.org/officeDocument/2006/relationships/image" Target="../media/image69.png"/><Relationship Id="rId5" Type="http://schemas.openxmlformats.org/officeDocument/2006/relationships/image" Target="../media/image63.png"/><Relationship Id="rId15" Type="http://schemas.openxmlformats.org/officeDocument/2006/relationships/image" Target="../media/image73.png"/><Relationship Id="rId10" Type="http://schemas.openxmlformats.org/officeDocument/2006/relationships/image" Target="../media/image68.png"/><Relationship Id="rId4" Type="http://schemas.openxmlformats.org/officeDocument/2006/relationships/image" Target="../media/image62.png"/><Relationship Id="rId9" Type="http://schemas.openxmlformats.org/officeDocument/2006/relationships/image" Target="../media/image67.png"/><Relationship Id="rId14" Type="http://schemas.openxmlformats.org/officeDocument/2006/relationships/image" Target="../media/image7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90662" y="1768473"/>
            <a:ext cx="6075680" cy="2784095"/>
          </a:xfrm>
          <a:prstGeom prst="rect">
            <a:avLst/>
          </a:prstGeom>
          <a:ln w="12700">
            <a:solidFill>
              <a:srgbClr val="FFFFFF"/>
            </a:solidFill>
          </a:ln>
        </p:spPr>
        <p:txBody>
          <a:bodyPr vert="horz" wrap="square" lIns="0" tIns="646430" rIns="0" bIns="0" rtlCol="0">
            <a:spAutoFit/>
          </a:bodyPr>
          <a:lstStyle/>
          <a:p>
            <a:pPr marL="227329" marR="1442085">
              <a:lnSpc>
                <a:spcPts val="5180"/>
              </a:lnSpc>
              <a:spcBef>
                <a:spcPts val="5090"/>
              </a:spcBef>
            </a:pPr>
            <a:r>
              <a:rPr lang="zh-CN" sz="4800" b="0" dirty="0">
                <a:solidFill>
                  <a:srgbClr val="FFFFFF"/>
                </a:solidFill>
                <a:cs typeface="+mn-ea"/>
                <a:sym typeface="+mn-lt"/>
              </a:rPr>
              <a:t>英特尔高级解决方案支持</a:t>
            </a:r>
          </a:p>
          <a:p>
            <a:pPr marL="227329">
              <a:lnSpc>
                <a:spcPct val="100000"/>
              </a:lnSpc>
              <a:spcBef>
                <a:spcPts val="1175"/>
              </a:spcBef>
            </a:pPr>
            <a:r>
              <a:rPr lang="zh-CN" sz="1800" dirty="0">
                <a:solidFill>
                  <a:srgbClr val="FFFFFF"/>
                </a:solidFill>
                <a:cs typeface="+mn-ea"/>
                <a:sym typeface="+mn-lt"/>
              </a:rPr>
              <a:t>2023 年 7 月</a:t>
            </a:r>
          </a:p>
          <a:p>
            <a:pPr marL="227329">
              <a:lnSpc>
                <a:spcPct val="100000"/>
              </a:lnSpc>
              <a:spcBef>
                <a:spcPts val="745"/>
              </a:spcBef>
            </a:pPr>
            <a:r>
              <a:rPr lang="zh-CN" sz="1800" dirty="0">
                <a:solidFill>
                  <a:srgbClr val="FFFFFF"/>
                </a:solidFill>
                <a:cs typeface="+mn-ea"/>
                <a:sym typeface="+mn-lt"/>
              </a:rPr>
              <a:t>版本 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877537" y="1711722"/>
            <a:ext cx="5111115" cy="4568190"/>
          </a:xfrm>
          <a:custGeom>
            <a:avLst/>
            <a:gdLst/>
            <a:ahLst/>
            <a:cxnLst/>
            <a:rect l="l" t="t" r="r" b="b"/>
            <a:pathLst>
              <a:path w="5111115" h="4568190">
                <a:moveTo>
                  <a:pt x="5110627" y="0"/>
                </a:moveTo>
                <a:lnTo>
                  <a:pt x="0" y="0"/>
                </a:lnTo>
                <a:lnTo>
                  <a:pt x="0" y="4568050"/>
                </a:lnTo>
                <a:lnTo>
                  <a:pt x="5110627" y="4568050"/>
                </a:lnTo>
                <a:lnTo>
                  <a:pt x="5110627" y="0"/>
                </a:lnTo>
                <a:close/>
              </a:path>
            </a:pathLst>
          </a:custGeom>
          <a:solidFill>
            <a:srgbClr val="CCF4FF">
              <a:alpha val="41958"/>
            </a:srgbClr>
          </a:solidFill>
        </p:spPr>
        <p:txBody>
          <a:bodyPr wrap="square" lIns="0" tIns="0" rIns="0" bIns="0" rtlCol="0"/>
          <a:lstStyle/>
          <a:p>
            <a:endParaRPr>
              <a:cs typeface="+mn-ea"/>
              <a:sym typeface="+mn-l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48661" y="471932"/>
            <a:ext cx="653795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sz="3600">
                <a:latin typeface="+mn-lt"/>
                <a:ea typeface="+mn-ea"/>
                <a:cs typeface="+mn-ea"/>
                <a:sym typeface="+mn-lt"/>
              </a:rPr>
              <a:t>英特尔高级解决方案支持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0100" y="1285747"/>
            <a:ext cx="5568950" cy="82073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135"/>
              </a:lnSpc>
              <a:spcBef>
                <a:spcPts val="100"/>
              </a:spcBef>
            </a:pPr>
            <a:r>
              <a:rPr lang="zh-CN" sz="1800" b="1" dirty="0">
                <a:solidFill>
                  <a:srgbClr val="525252"/>
                </a:solidFill>
                <a:cs typeface="+mn-ea"/>
                <a:sym typeface="+mn-lt"/>
              </a:rPr>
              <a:t>概述</a:t>
            </a:r>
          </a:p>
          <a:p>
            <a:pPr marL="12700">
              <a:lnSpc>
                <a:spcPts val="2135"/>
              </a:lnSpc>
            </a:pPr>
            <a:r>
              <a:rPr lang="zh-CN" altLang="en-US" dirty="0">
                <a:solidFill>
                  <a:srgbClr val="525252"/>
                </a:solidFill>
                <a:cs typeface="+mn-ea"/>
                <a:sym typeface="+mn-lt"/>
              </a:rPr>
              <a:t>本</a:t>
            </a:r>
            <a:r>
              <a:rPr lang="zh-CN" dirty="0">
                <a:solidFill>
                  <a:srgbClr val="525252"/>
                </a:solidFill>
                <a:cs typeface="+mn-ea"/>
                <a:sym typeface="+mn-lt"/>
              </a:rPr>
              <a:t>专业解决</a:t>
            </a:r>
            <a:r>
              <a:rPr lang="zh-CN" dirty="0" smtClean="0">
                <a:solidFill>
                  <a:srgbClr val="525252"/>
                </a:solidFill>
                <a:cs typeface="+mn-ea"/>
                <a:sym typeface="+mn-lt"/>
              </a:rPr>
              <a:t>方案</a:t>
            </a:r>
            <a:r>
              <a:rPr lang="zh-CN" altLang="en-US" dirty="0" smtClean="0">
                <a:solidFill>
                  <a:srgbClr val="525252"/>
                </a:solidFill>
                <a:cs typeface="+mn-ea"/>
                <a:sym typeface="+mn-lt"/>
              </a:rPr>
              <a:t>支持为</a:t>
            </a:r>
            <a:r>
              <a:rPr lang="zh-CN" altLang="en-US" dirty="0">
                <a:solidFill>
                  <a:srgbClr val="525252"/>
                </a:solidFill>
                <a:cs typeface="+mn-ea"/>
                <a:sym typeface="+mn-lt"/>
              </a:rPr>
              <a:t>付费提供</a:t>
            </a:r>
            <a:r>
              <a:rPr lang="zh-CN" altLang="en-US" dirty="0">
                <a:solidFill>
                  <a:srgbClr val="525252"/>
                </a:solidFill>
                <a:cs typeface="+mn-ea"/>
                <a:sym typeface="+mn-lt"/>
              </a:rPr>
              <a:t>，</a:t>
            </a:r>
            <a:r>
              <a:rPr lang="zh-CN" sz="1800" dirty="0">
                <a:solidFill>
                  <a:srgbClr val="525252"/>
                </a:solidFill>
                <a:cs typeface="+mn-ea"/>
                <a:sym typeface="+mn-lt"/>
              </a:rPr>
              <a:t>有助于客户利用英特尔技术和软件实现目标性能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40099" y="2782315"/>
            <a:ext cx="5571490" cy="8392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135"/>
              </a:lnSpc>
              <a:spcBef>
                <a:spcPts val="100"/>
              </a:spcBef>
            </a:pPr>
            <a:r>
              <a:rPr lang="zh-CN" sz="1800" b="1" dirty="0">
                <a:solidFill>
                  <a:srgbClr val="525252"/>
                </a:solidFill>
                <a:cs typeface="+mn-ea"/>
                <a:sym typeface="+mn-lt"/>
              </a:rPr>
              <a:t>解决方案支持</a:t>
            </a:r>
          </a:p>
          <a:p>
            <a:pPr marL="12700" marR="5080">
              <a:lnSpc>
                <a:spcPts val="2180"/>
              </a:lnSpc>
              <a:spcBef>
                <a:spcPts val="30"/>
              </a:spcBef>
            </a:pPr>
            <a:r>
              <a:rPr lang="zh-CN" sz="1800" dirty="0">
                <a:solidFill>
                  <a:srgbClr val="525252"/>
                </a:solidFill>
                <a:cs typeface="+mn-ea"/>
                <a:sym typeface="+mn-lt"/>
              </a:rPr>
              <a:t>客户订购 25/50/100 小时服务，并享受</a:t>
            </a:r>
            <a:r>
              <a:rPr lang="zh-CN" altLang="en-US" dirty="0">
                <a:solidFill>
                  <a:srgbClr val="525252"/>
                </a:solidFill>
                <a:cs typeface="+mn-ea"/>
                <a:sym typeface="+mn-lt"/>
              </a:rPr>
              <a:t>高级</a:t>
            </a:r>
            <a:r>
              <a:rPr lang="zh-CN" dirty="0">
                <a:solidFill>
                  <a:srgbClr val="525252"/>
                </a:solidFill>
                <a:cs typeface="+mn-ea"/>
                <a:sym typeface="+mn-lt"/>
              </a:rPr>
              <a:t>接触支持服务级别协议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14699" y="4001516"/>
            <a:ext cx="5775325" cy="20583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lang="zh-CN" sz="1800" b="1" dirty="0">
                <a:solidFill>
                  <a:srgbClr val="525252"/>
                </a:solidFill>
                <a:cs typeface="+mn-ea"/>
                <a:sym typeface="+mn-lt"/>
              </a:rPr>
              <a:t>客户价值</a:t>
            </a:r>
          </a:p>
          <a:p>
            <a:pPr marL="381000" indent="-342900">
              <a:lnSpc>
                <a:spcPct val="100000"/>
              </a:lnSpc>
              <a:spcBef>
                <a:spcPts val="45"/>
              </a:spcBef>
              <a:buFont typeface="Arial"/>
              <a:buChar char="•"/>
              <a:tabLst>
                <a:tab pos="380365" algn="l"/>
                <a:tab pos="381000" algn="l"/>
              </a:tabLst>
            </a:pPr>
            <a:r>
              <a:rPr lang="zh-CN" sz="1800" dirty="0">
                <a:solidFill>
                  <a:srgbClr val="525252"/>
                </a:solidFill>
                <a:cs typeface="+mn-ea"/>
                <a:sym typeface="+mn-lt"/>
              </a:rPr>
              <a:t>专门的英特尔解决方案支持资源</a:t>
            </a:r>
          </a:p>
          <a:p>
            <a:pPr marL="381000" indent="-342900">
              <a:lnSpc>
                <a:spcPct val="100000"/>
              </a:lnSpc>
              <a:spcBef>
                <a:spcPts val="145"/>
              </a:spcBef>
              <a:buFont typeface="Arial"/>
              <a:buChar char="•"/>
              <a:tabLst>
                <a:tab pos="380365" algn="l"/>
                <a:tab pos="381000" algn="l"/>
              </a:tabLst>
            </a:pPr>
            <a:r>
              <a:rPr lang="zh-CN" dirty="0">
                <a:solidFill>
                  <a:srgbClr val="525252"/>
                </a:solidFill>
                <a:cs typeface="+mn-ea"/>
                <a:sym typeface="+mn-lt"/>
              </a:rPr>
              <a:t>缩短上市</a:t>
            </a:r>
            <a:r>
              <a:rPr lang="zh-CN" altLang="en-US" dirty="0">
                <a:solidFill>
                  <a:srgbClr val="525252"/>
                </a:solidFill>
                <a:cs typeface="+mn-ea"/>
                <a:sym typeface="+mn-lt"/>
              </a:rPr>
              <a:t>时间以及</a:t>
            </a:r>
            <a:r>
              <a:rPr lang="zh-CN" sz="1800" dirty="0">
                <a:solidFill>
                  <a:srgbClr val="525252"/>
                </a:solidFill>
                <a:cs typeface="+mn-ea"/>
                <a:sym typeface="+mn-lt"/>
              </a:rPr>
              <a:t>客户采用技术的时间</a:t>
            </a:r>
          </a:p>
          <a:p>
            <a:pPr marL="381000" indent="-342900">
              <a:lnSpc>
                <a:spcPct val="100000"/>
              </a:lnSpc>
              <a:spcBef>
                <a:spcPts val="120"/>
              </a:spcBef>
              <a:buFont typeface="Arial"/>
              <a:buChar char="•"/>
              <a:tabLst>
                <a:tab pos="380365" algn="l"/>
                <a:tab pos="381000" algn="l"/>
              </a:tabLst>
            </a:pPr>
            <a:r>
              <a:rPr lang="zh-CN" sz="1800" dirty="0">
                <a:solidFill>
                  <a:srgbClr val="525252"/>
                </a:solidFill>
                <a:cs typeface="+mn-ea"/>
                <a:sym typeface="+mn-lt"/>
              </a:rPr>
              <a:t>弥补客户软件技能的不足</a:t>
            </a:r>
          </a:p>
          <a:p>
            <a:pPr marL="381000" marR="287655" indent="-342900">
              <a:lnSpc>
                <a:spcPct val="106700"/>
              </a:lnSpc>
              <a:buFont typeface="Arial"/>
              <a:buChar char="•"/>
              <a:tabLst>
                <a:tab pos="380365" algn="l"/>
                <a:tab pos="381000" algn="l"/>
              </a:tabLst>
            </a:pPr>
            <a:r>
              <a:rPr lang="zh-CN" sz="1800" dirty="0">
                <a:solidFill>
                  <a:srgbClr val="525252"/>
                </a:solidFill>
                <a:cs typeface="+mn-ea"/>
                <a:sym typeface="+mn-lt"/>
              </a:rPr>
              <a:t>英特尔技术赋能客户应用（如演示/概念验证）</a:t>
            </a:r>
          </a:p>
          <a:p>
            <a:pPr marL="381000" marR="30480" indent="-342900">
              <a:lnSpc>
                <a:spcPts val="2400"/>
              </a:lnSpc>
              <a:spcBef>
                <a:spcPts val="5"/>
              </a:spcBef>
              <a:buFont typeface="Arial"/>
              <a:buChar char="•"/>
              <a:tabLst>
                <a:tab pos="380365" algn="l"/>
                <a:tab pos="381000" algn="l"/>
              </a:tabLst>
            </a:pPr>
            <a:r>
              <a:rPr lang="zh-CN" sz="1800" dirty="0">
                <a:solidFill>
                  <a:srgbClr val="525252"/>
                </a:solidFill>
                <a:cs typeface="+mn-ea"/>
                <a:sym typeface="+mn-lt"/>
              </a:rPr>
              <a:t>使用英特尔软件（OpenVINO™、边缘软件、英特尔® oneAPI）优化性能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877537" y="1255932"/>
            <a:ext cx="5133975" cy="353302"/>
          </a:xfrm>
          <a:prstGeom prst="rect">
            <a:avLst/>
          </a:prstGeom>
          <a:solidFill>
            <a:srgbClr val="0068B5"/>
          </a:solidFill>
        </p:spPr>
        <p:txBody>
          <a:bodyPr vert="horz" wrap="square" lIns="0" tIns="75565" rIns="0" bIns="0" rtlCol="0">
            <a:spAutoFit/>
          </a:bodyPr>
          <a:lstStyle/>
          <a:p>
            <a:pPr marL="241935" algn="ctr">
              <a:lnSpc>
                <a:spcPct val="100000"/>
              </a:lnSpc>
              <a:spcBef>
                <a:spcPts val="595"/>
              </a:spcBef>
            </a:pPr>
            <a:r>
              <a:rPr lang="zh-CN" sz="1800">
                <a:solidFill>
                  <a:srgbClr val="FFFFFF"/>
                </a:solidFill>
                <a:cs typeface="+mn-ea"/>
                <a:sym typeface="+mn-lt"/>
              </a:rPr>
              <a:t>服务菜单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7620451" y="1989835"/>
            <a:ext cx="3560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sz="1800" b="1">
                <a:solidFill>
                  <a:srgbClr val="525252"/>
                </a:solidFill>
                <a:cs typeface="+mn-ea"/>
                <a:sym typeface="+mn-lt"/>
              </a:rPr>
              <a:t>边缘人工智能模型优化服务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7803153" y="3785107"/>
            <a:ext cx="333882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sz="1800" b="1">
                <a:solidFill>
                  <a:srgbClr val="525252"/>
                </a:solidFill>
                <a:cs typeface="+mn-ea"/>
                <a:sym typeface="+mn-lt"/>
              </a:rPr>
              <a:t>边缘技术支持服务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7825954" y="2438624"/>
            <a:ext cx="914400" cy="482824"/>
          </a:xfrm>
          <a:prstGeom prst="rect">
            <a:avLst/>
          </a:prstGeom>
          <a:solidFill>
            <a:srgbClr val="0068B5"/>
          </a:solidFill>
        </p:spPr>
        <p:txBody>
          <a:bodyPr vert="horz" wrap="square" lIns="0" tIns="57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sz="1000" dirty="0">
              <a:cs typeface="+mn-ea"/>
              <a:sym typeface="+mn-lt"/>
            </a:endParaRPr>
          </a:p>
          <a:p>
            <a:pPr marL="194310" marR="186055" indent="61594">
              <a:lnSpc>
                <a:spcPct val="105000"/>
              </a:lnSpc>
            </a:pPr>
            <a:r>
              <a:rPr lang="zh-CN" sz="1000" dirty="0">
                <a:solidFill>
                  <a:srgbClr val="FFFFFF"/>
                </a:solidFill>
                <a:cs typeface="+mn-ea"/>
                <a:sym typeface="+mn-lt"/>
              </a:rPr>
              <a:t>模型</a:t>
            </a:r>
            <a:r>
              <a:rPr lang="en-US" altLang="zh-CN" sz="1000" dirty="0">
                <a:solidFill>
                  <a:srgbClr val="FFFFFF"/>
                </a:solidFill>
                <a:cs typeface="+mn-ea"/>
                <a:sym typeface="+mn-lt"/>
              </a:rPr>
              <a:t/>
            </a:r>
            <a:br>
              <a:rPr lang="en-US" altLang="zh-CN" sz="1000" dirty="0">
                <a:solidFill>
                  <a:srgbClr val="FFFFFF"/>
                </a:solidFill>
                <a:cs typeface="+mn-ea"/>
                <a:sym typeface="+mn-lt"/>
              </a:rPr>
            </a:br>
            <a:r>
              <a:rPr lang="zh-CN" sz="1000" dirty="0">
                <a:solidFill>
                  <a:srgbClr val="FFFFFF"/>
                </a:solidFill>
                <a:cs typeface="+mn-ea"/>
                <a:sym typeface="+mn-lt"/>
              </a:rPr>
              <a:t>创建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8997832" y="2438623"/>
            <a:ext cx="1037590" cy="316882"/>
          </a:xfrm>
          <a:prstGeom prst="rect">
            <a:avLst/>
          </a:prstGeom>
          <a:solidFill>
            <a:srgbClr val="0068B5"/>
          </a:solidFill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1000" dirty="0">
              <a:cs typeface="+mn-ea"/>
              <a:sym typeface="+mn-lt"/>
            </a:endParaRPr>
          </a:p>
          <a:p>
            <a:pPr marL="174625" marR="166370" indent="142240">
              <a:lnSpc>
                <a:spcPct val="103299"/>
              </a:lnSpc>
              <a:spcBef>
                <a:spcPts val="5"/>
              </a:spcBef>
            </a:pPr>
            <a:r>
              <a:rPr lang="zh-CN" sz="1000" dirty="0">
                <a:solidFill>
                  <a:srgbClr val="FFFFFF"/>
                </a:solidFill>
                <a:cs typeface="+mn-ea"/>
                <a:sym typeface="+mn-lt"/>
              </a:rPr>
              <a:t>模型转换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0292773" y="2438623"/>
            <a:ext cx="914400" cy="475387"/>
          </a:xfrm>
          <a:prstGeom prst="rect">
            <a:avLst/>
          </a:prstGeom>
          <a:solidFill>
            <a:srgbClr val="0068B5"/>
          </a:solidFill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1000" dirty="0">
              <a:cs typeface="+mn-ea"/>
              <a:sym typeface="+mn-lt"/>
            </a:endParaRPr>
          </a:p>
          <a:p>
            <a:pPr marL="142875" marR="134620" indent="113030">
              <a:lnSpc>
                <a:spcPct val="103299"/>
              </a:lnSpc>
              <a:spcBef>
                <a:spcPts val="5"/>
              </a:spcBef>
            </a:pPr>
            <a:r>
              <a:rPr lang="zh-CN" sz="1000" dirty="0">
                <a:solidFill>
                  <a:srgbClr val="FFFFFF"/>
                </a:solidFill>
                <a:cs typeface="+mn-ea"/>
                <a:sym typeface="+mn-lt"/>
              </a:rPr>
              <a:t>模型</a:t>
            </a:r>
            <a:r>
              <a:rPr lang="en-US" altLang="zh-CN" sz="1000" dirty="0">
                <a:solidFill>
                  <a:srgbClr val="FFFFFF"/>
                </a:solidFill>
                <a:cs typeface="+mn-ea"/>
                <a:sym typeface="+mn-lt"/>
              </a:rPr>
              <a:t/>
            </a:r>
            <a:br>
              <a:rPr lang="en-US" altLang="zh-CN" sz="1000" dirty="0">
                <a:solidFill>
                  <a:srgbClr val="FFFFFF"/>
                </a:solidFill>
                <a:cs typeface="+mn-ea"/>
                <a:sym typeface="+mn-lt"/>
              </a:rPr>
            </a:br>
            <a:r>
              <a:rPr lang="zh-CN" sz="1000" dirty="0">
                <a:solidFill>
                  <a:srgbClr val="FFFFFF"/>
                </a:solidFill>
                <a:cs typeface="+mn-ea"/>
                <a:sym typeface="+mn-lt"/>
              </a:rPr>
              <a:t>再训练</a:t>
            </a:r>
          </a:p>
        </p:txBody>
      </p:sp>
      <p:sp>
        <p:nvSpPr>
          <p:cNvPr id="13" name="object 13"/>
          <p:cNvSpPr/>
          <p:nvPr/>
        </p:nvSpPr>
        <p:spPr>
          <a:xfrm>
            <a:off x="7008221" y="4264582"/>
            <a:ext cx="1126490" cy="1096645"/>
          </a:xfrm>
          <a:custGeom>
            <a:avLst/>
            <a:gdLst/>
            <a:ahLst/>
            <a:cxnLst/>
            <a:rect l="l" t="t" r="r" b="b"/>
            <a:pathLst>
              <a:path w="1126490" h="1096645">
                <a:moveTo>
                  <a:pt x="1126072" y="0"/>
                </a:moveTo>
                <a:lnTo>
                  <a:pt x="0" y="0"/>
                </a:lnTo>
                <a:lnTo>
                  <a:pt x="0" y="1096318"/>
                </a:lnTo>
                <a:lnTo>
                  <a:pt x="1126072" y="1096318"/>
                </a:lnTo>
                <a:lnTo>
                  <a:pt x="1126072" y="0"/>
                </a:lnTo>
                <a:close/>
              </a:path>
            </a:pathLst>
          </a:custGeom>
          <a:solidFill>
            <a:srgbClr val="0068B5"/>
          </a:solidFill>
        </p:spPr>
        <p:txBody>
          <a:bodyPr wrap="square" lIns="0" tIns="0" rIns="0" bIns="0" rtlCol="0"/>
          <a:lstStyle/>
          <a:p>
            <a:endParaRPr>
              <a:cs typeface="+mn-ea"/>
              <a:sym typeface="+mn-l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147776" y="4513579"/>
            <a:ext cx="848360" cy="32175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-635" algn="ctr">
              <a:lnSpc>
                <a:spcPct val="100800"/>
              </a:lnSpc>
              <a:spcBef>
                <a:spcPts val="85"/>
              </a:spcBef>
            </a:pPr>
            <a:r>
              <a:rPr lang="zh-CN" sz="1000">
                <a:solidFill>
                  <a:srgbClr val="FFFFFF"/>
                </a:solidFill>
                <a:cs typeface="+mn-ea"/>
                <a:sym typeface="+mn-lt"/>
              </a:rPr>
              <a:t>显示虚拟化（如 SRIOV）</a:t>
            </a:r>
          </a:p>
        </p:txBody>
      </p:sp>
      <p:sp>
        <p:nvSpPr>
          <p:cNvPr id="15" name="object 15"/>
          <p:cNvSpPr/>
          <p:nvPr/>
        </p:nvSpPr>
        <p:spPr>
          <a:xfrm>
            <a:off x="8202645" y="4264582"/>
            <a:ext cx="1191895" cy="1096645"/>
          </a:xfrm>
          <a:custGeom>
            <a:avLst/>
            <a:gdLst/>
            <a:ahLst/>
            <a:cxnLst/>
            <a:rect l="l" t="t" r="r" b="b"/>
            <a:pathLst>
              <a:path w="1191895" h="1096645">
                <a:moveTo>
                  <a:pt x="1191421" y="0"/>
                </a:moveTo>
                <a:lnTo>
                  <a:pt x="0" y="0"/>
                </a:lnTo>
                <a:lnTo>
                  <a:pt x="0" y="1096318"/>
                </a:lnTo>
                <a:lnTo>
                  <a:pt x="1191421" y="1096318"/>
                </a:lnTo>
                <a:lnTo>
                  <a:pt x="1191421" y="0"/>
                </a:lnTo>
                <a:close/>
              </a:path>
            </a:pathLst>
          </a:custGeom>
          <a:solidFill>
            <a:srgbClr val="0068B5"/>
          </a:solidFill>
        </p:spPr>
        <p:txBody>
          <a:bodyPr wrap="square" lIns="0" tIns="0" rIns="0" bIns="0" rtlCol="0"/>
          <a:lstStyle/>
          <a:p>
            <a:endParaRPr sz="1000">
              <a:cs typeface="+mn-ea"/>
              <a:sym typeface="+mn-l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346554" y="4605020"/>
            <a:ext cx="904875" cy="376193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62560" marR="5080" indent="-150495">
              <a:lnSpc>
                <a:spcPct val="103299"/>
              </a:lnSpc>
              <a:spcBef>
                <a:spcPts val="50"/>
              </a:spcBef>
            </a:pPr>
            <a:r>
              <a:rPr lang="zh-CN" sz="1200">
                <a:solidFill>
                  <a:srgbClr val="FFFFFF"/>
                </a:solidFill>
                <a:cs typeface="+mn-ea"/>
                <a:sym typeface="+mn-lt"/>
              </a:rPr>
              <a:t>可管理性（如 FDO）</a:t>
            </a:r>
          </a:p>
        </p:txBody>
      </p:sp>
      <p:sp>
        <p:nvSpPr>
          <p:cNvPr id="17" name="object 17"/>
          <p:cNvSpPr/>
          <p:nvPr/>
        </p:nvSpPr>
        <p:spPr>
          <a:xfrm>
            <a:off x="9462416" y="4264582"/>
            <a:ext cx="1282065" cy="1096645"/>
          </a:xfrm>
          <a:custGeom>
            <a:avLst/>
            <a:gdLst/>
            <a:ahLst/>
            <a:cxnLst/>
            <a:rect l="l" t="t" r="r" b="b"/>
            <a:pathLst>
              <a:path w="1282065" h="1096645">
                <a:moveTo>
                  <a:pt x="1281657" y="0"/>
                </a:moveTo>
                <a:lnTo>
                  <a:pt x="0" y="0"/>
                </a:lnTo>
                <a:lnTo>
                  <a:pt x="0" y="1096318"/>
                </a:lnTo>
                <a:lnTo>
                  <a:pt x="1281657" y="1096318"/>
                </a:lnTo>
                <a:lnTo>
                  <a:pt x="1281657" y="0"/>
                </a:lnTo>
                <a:close/>
              </a:path>
            </a:pathLst>
          </a:custGeom>
          <a:solidFill>
            <a:srgbClr val="0068B5"/>
          </a:solidFill>
        </p:spPr>
        <p:txBody>
          <a:bodyPr wrap="square" lIns="0" tIns="0" rIns="0" bIns="0" rtlCol="0"/>
          <a:lstStyle/>
          <a:p>
            <a:endParaRPr>
              <a:cs typeface="+mn-ea"/>
              <a:sym typeface="+mn-l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516627" y="4605020"/>
            <a:ext cx="1227854" cy="323422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 indent="246379">
              <a:lnSpc>
                <a:spcPct val="103299"/>
              </a:lnSpc>
              <a:spcBef>
                <a:spcPts val="50"/>
              </a:spcBef>
            </a:pPr>
            <a:r>
              <a:rPr lang="zh-CN" sz="1000" dirty="0">
                <a:solidFill>
                  <a:srgbClr val="FFFFFF"/>
                </a:solidFill>
                <a:cs typeface="+mn-ea"/>
                <a:sym typeface="+mn-lt"/>
              </a:rPr>
              <a:t>时间（如</a:t>
            </a:r>
            <a:r>
              <a:rPr lang="en-US" altLang="zh-CN" sz="1000" dirty="0">
                <a:solidFill>
                  <a:srgbClr val="FFFFFF"/>
                </a:solidFill>
                <a:cs typeface="+mn-ea"/>
                <a:sym typeface="+mn-lt"/>
              </a:rPr>
              <a:t/>
            </a:r>
            <a:br>
              <a:rPr lang="en-US" altLang="zh-CN" sz="1000" dirty="0">
                <a:solidFill>
                  <a:srgbClr val="FFFFFF"/>
                </a:solidFill>
                <a:cs typeface="+mn-ea"/>
                <a:sym typeface="+mn-lt"/>
              </a:rPr>
            </a:br>
            <a:r>
              <a:rPr lang="zh-CN" sz="1000" dirty="0">
                <a:solidFill>
                  <a:srgbClr val="FFFFFF"/>
                </a:solidFill>
                <a:cs typeface="+mn-ea"/>
                <a:sym typeface="+mn-lt"/>
              </a:rPr>
              <a:t> TCC/TSN）</a:t>
            </a:r>
          </a:p>
        </p:txBody>
      </p:sp>
      <p:sp>
        <p:nvSpPr>
          <p:cNvPr id="19" name="object 19"/>
          <p:cNvSpPr/>
          <p:nvPr/>
        </p:nvSpPr>
        <p:spPr>
          <a:xfrm>
            <a:off x="10812426" y="4264582"/>
            <a:ext cx="1025525" cy="1108075"/>
          </a:xfrm>
          <a:custGeom>
            <a:avLst/>
            <a:gdLst/>
            <a:ahLst/>
            <a:cxnLst/>
            <a:rect l="l" t="t" r="r" b="b"/>
            <a:pathLst>
              <a:path w="1025525" h="1108075">
                <a:moveTo>
                  <a:pt x="1025296" y="0"/>
                </a:moveTo>
                <a:lnTo>
                  <a:pt x="0" y="0"/>
                </a:lnTo>
                <a:lnTo>
                  <a:pt x="0" y="1107485"/>
                </a:lnTo>
                <a:lnTo>
                  <a:pt x="1025296" y="1107485"/>
                </a:lnTo>
                <a:lnTo>
                  <a:pt x="1025296" y="0"/>
                </a:lnTo>
                <a:close/>
              </a:path>
            </a:pathLst>
          </a:custGeom>
          <a:solidFill>
            <a:srgbClr val="0068B5"/>
          </a:solidFill>
        </p:spPr>
        <p:txBody>
          <a:bodyPr wrap="square" lIns="0" tIns="0" rIns="0" bIns="0" rtlCol="0"/>
          <a:lstStyle/>
          <a:p>
            <a:endParaRPr>
              <a:cs typeface="+mn-ea"/>
              <a:sym typeface="+mn-lt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998906" y="4428235"/>
            <a:ext cx="652780" cy="6228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ctr">
              <a:lnSpc>
                <a:spcPct val="99400"/>
              </a:lnSpc>
              <a:spcBef>
                <a:spcPts val="105"/>
              </a:spcBef>
            </a:pPr>
            <a:r>
              <a:rPr lang="zh-CN" sz="1000">
                <a:solidFill>
                  <a:srgbClr val="FFFFFF"/>
                </a:solidFill>
                <a:cs typeface="+mn-ea"/>
                <a:sym typeface="+mn-lt"/>
              </a:rPr>
              <a:t>边缘软件（如 Edge Insight for Industrial）</a:t>
            </a:r>
          </a:p>
        </p:txBody>
      </p:sp>
      <p:sp>
        <p:nvSpPr>
          <p:cNvPr id="21" name="object 21"/>
          <p:cNvSpPr txBox="1">
            <a:spLocks noGrp="1"/>
          </p:cNvSpPr>
          <p:nvPr>
            <p:ph type="sldNum" sz="quarter" idx="7"/>
          </p:nvPr>
        </p:nvSpPr>
        <p:spPr>
          <a:xfrm>
            <a:off x="11899494" y="6532353"/>
            <a:ext cx="153670" cy="16030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dirty="0">
                <a:latin typeface="+mn-lt"/>
                <a:cs typeface="+mn-ea"/>
                <a:sym typeface="+mn-lt"/>
              </a:rPr>
              <a:t>2</a:t>
            </a:fld>
            <a:endParaRPr dirty="0">
              <a:latin typeface="+mn-lt"/>
              <a:cs typeface="+mn-ea"/>
              <a:sym typeface="+mn-lt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dt" sz="half" idx="6"/>
          </p:nvPr>
        </p:nvSpPr>
        <p:spPr>
          <a:xfrm>
            <a:off x="688104" y="6549643"/>
            <a:ext cx="1895475" cy="176330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lang="zh-CN">
                <a:latin typeface="+mn-lt"/>
                <a:cs typeface="+mn-ea"/>
                <a:sym typeface="+mn-lt"/>
              </a:rPr>
              <a:t>英特尔高级解决方案支持</a:t>
            </a:r>
          </a:p>
        </p:txBody>
      </p:sp>
      <p:sp>
        <p:nvSpPr>
          <p:cNvPr id="23" name="object 23"/>
          <p:cNvSpPr txBox="1">
            <a:spLocks noGrp="1"/>
          </p:cNvSpPr>
          <p:nvPr>
            <p:ph type="ftr" sz="quarter" idx="5"/>
          </p:nvPr>
        </p:nvSpPr>
        <p:spPr>
          <a:xfrm>
            <a:off x="9809026" y="6549643"/>
            <a:ext cx="1011554" cy="176330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lang="zh-CN">
                <a:latin typeface="+mn-lt"/>
                <a:cs typeface="+mn-ea"/>
                <a:sym typeface="+mn-lt"/>
              </a:rPr>
              <a:t>英特尔机密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8" cy="68579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257456" y="5182073"/>
            <a:ext cx="11934825" cy="1676400"/>
            <a:chOff x="257456" y="5182073"/>
            <a:chExt cx="11934825" cy="167640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1362" y="6407450"/>
              <a:ext cx="11275624" cy="45054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1726014" y="6407450"/>
              <a:ext cx="466090" cy="450850"/>
            </a:xfrm>
            <a:custGeom>
              <a:avLst/>
              <a:gdLst/>
              <a:ahLst/>
              <a:cxnLst/>
              <a:rect l="l" t="t" r="r" b="b"/>
              <a:pathLst>
                <a:path w="466090" h="450850">
                  <a:moveTo>
                    <a:pt x="465985" y="0"/>
                  </a:moveTo>
                  <a:lnTo>
                    <a:pt x="0" y="0"/>
                  </a:lnTo>
                  <a:lnTo>
                    <a:pt x="0" y="450548"/>
                  </a:lnTo>
                  <a:lnTo>
                    <a:pt x="465985" y="450548"/>
                  </a:lnTo>
                  <a:lnTo>
                    <a:pt x="465985" y="0"/>
                  </a:lnTo>
                  <a:close/>
                </a:path>
              </a:pathLst>
            </a:custGeom>
            <a:solidFill>
              <a:srgbClr val="000864"/>
            </a:solidFill>
          </p:spPr>
          <p:txBody>
            <a:bodyPr wrap="square" lIns="0" tIns="0" rIns="0" bIns="0" rtlCol="0"/>
            <a:lstStyle/>
            <a:p>
              <a:endParaRPr>
                <a:cs typeface="+mn-ea"/>
                <a:sym typeface="+mn-lt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1099069" y="6536753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5" h="36195">
                  <a:moveTo>
                    <a:pt x="35809" y="0"/>
                  </a:moveTo>
                  <a:lnTo>
                    <a:pt x="0" y="0"/>
                  </a:lnTo>
                  <a:lnTo>
                    <a:pt x="0" y="35808"/>
                  </a:lnTo>
                  <a:lnTo>
                    <a:pt x="35809" y="35808"/>
                  </a:lnTo>
                  <a:lnTo>
                    <a:pt x="35809" y="0"/>
                  </a:lnTo>
                  <a:close/>
                </a:path>
              </a:pathLst>
            </a:custGeom>
            <a:solidFill>
              <a:srgbClr val="00B2E3"/>
            </a:solidFill>
          </p:spPr>
          <p:txBody>
            <a:bodyPr wrap="square" lIns="0" tIns="0" rIns="0" bIns="0" rtlCol="0"/>
            <a:lstStyle/>
            <a:p>
              <a:endParaRPr>
                <a:cs typeface="+mn-ea"/>
                <a:sym typeface="+mn-lt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11100016" y="6534149"/>
              <a:ext cx="511175" cy="191770"/>
            </a:xfrm>
            <a:custGeom>
              <a:avLst/>
              <a:gdLst/>
              <a:ahLst/>
              <a:cxnLst/>
              <a:rect l="l" t="t" r="r" b="b"/>
              <a:pathLst>
                <a:path w="511175" h="191770">
                  <a:moveTo>
                    <a:pt x="33947" y="60121"/>
                  </a:moveTo>
                  <a:lnTo>
                    <a:pt x="0" y="60121"/>
                  </a:lnTo>
                  <a:lnTo>
                    <a:pt x="0" y="188988"/>
                  </a:lnTo>
                  <a:lnTo>
                    <a:pt x="33947" y="188988"/>
                  </a:lnTo>
                  <a:lnTo>
                    <a:pt x="33947" y="60121"/>
                  </a:lnTo>
                  <a:close/>
                </a:path>
                <a:path w="511175" h="191770">
                  <a:moveTo>
                    <a:pt x="181876" y="189039"/>
                  </a:moveTo>
                  <a:lnTo>
                    <a:pt x="181775" y="114401"/>
                  </a:lnTo>
                  <a:lnTo>
                    <a:pt x="167678" y="72834"/>
                  </a:lnTo>
                  <a:lnTo>
                    <a:pt x="128181" y="57518"/>
                  </a:lnTo>
                  <a:lnTo>
                    <a:pt x="120065" y="57518"/>
                  </a:lnTo>
                  <a:lnTo>
                    <a:pt x="112598" y="59207"/>
                  </a:lnTo>
                  <a:lnTo>
                    <a:pt x="99225" y="65760"/>
                  </a:lnTo>
                  <a:lnTo>
                    <a:pt x="93548" y="70408"/>
                  </a:lnTo>
                  <a:lnTo>
                    <a:pt x="87160" y="78613"/>
                  </a:lnTo>
                  <a:lnTo>
                    <a:pt x="87160" y="60172"/>
                  </a:lnTo>
                  <a:lnTo>
                    <a:pt x="53733" y="60172"/>
                  </a:lnTo>
                  <a:lnTo>
                    <a:pt x="53733" y="189039"/>
                  </a:lnTo>
                  <a:lnTo>
                    <a:pt x="87464" y="189039"/>
                  </a:lnTo>
                  <a:lnTo>
                    <a:pt x="87464" y="120370"/>
                  </a:lnTo>
                  <a:lnTo>
                    <a:pt x="87503" y="125145"/>
                  </a:lnTo>
                  <a:lnTo>
                    <a:pt x="102438" y="90030"/>
                  </a:lnTo>
                  <a:lnTo>
                    <a:pt x="109689" y="86944"/>
                  </a:lnTo>
                  <a:lnTo>
                    <a:pt x="127838" y="86944"/>
                  </a:lnTo>
                  <a:lnTo>
                    <a:pt x="147612" y="120370"/>
                  </a:lnTo>
                  <a:lnTo>
                    <a:pt x="147624" y="189039"/>
                  </a:lnTo>
                  <a:lnTo>
                    <a:pt x="181876" y="189039"/>
                  </a:lnTo>
                  <a:close/>
                </a:path>
                <a:path w="511175" h="191770">
                  <a:moveTo>
                    <a:pt x="258965" y="60121"/>
                  </a:moveTo>
                  <a:lnTo>
                    <a:pt x="234391" y="60121"/>
                  </a:lnTo>
                  <a:lnTo>
                    <a:pt x="234391" y="9944"/>
                  </a:lnTo>
                  <a:lnTo>
                    <a:pt x="200456" y="9944"/>
                  </a:lnTo>
                  <a:lnTo>
                    <a:pt x="200558" y="139331"/>
                  </a:lnTo>
                  <a:lnTo>
                    <a:pt x="216420" y="182486"/>
                  </a:lnTo>
                  <a:lnTo>
                    <a:pt x="254711" y="190334"/>
                  </a:lnTo>
                  <a:lnTo>
                    <a:pt x="258965" y="190334"/>
                  </a:lnTo>
                  <a:lnTo>
                    <a:pt x="258965" y="158699"/>
                  </a:lnTo>
                  <a:lnTo>
                    <a:pt x="253974" y="158648"/>
                  </a:lnTo>
                  <a:lnTo>
                    <a:pt x="249847" y="158394"/>
                  </a:lnTo>
                  <a:lnTo>
                    <a:pt x="234391" y="139331"/>
                  </a:lnTo>
                  <a:lnTo>
                    <a:pt x="234391" y="89166"/>
                  </a:lnTo>
                  <a:lnTo>
                    <a:pt x="258965" y="89166"/>
                  </a:lnTo>
                  <a:lnTo>
                    <a:pt x="258965" y="60121"/>
                  </a:lnTo>
                  <a:close/>
                </a:path>
                <a:path w="511175" h="191770">
                  <a:moveTo>
                    <a:pt x="401853" y="124320"/>
                  </a:moveTo>
                  <a:lnTo>
                    <a:pt x="391325" y="86550"/>
                  </a:lnTo>
                  <a:lnTo>
                    <a:pt x="369303" y="66230"/>
                  </a:lnTo>
                  <a:lnTo>
                    <a:pt x="369303" y="112420"/>
                  </a:lnTo>
                  <a:lnTo>
                    <a:pt x="300939" y="112471"/>
                  </a:lnTo>
                  <a:lnTo>
                    <a:pt x="335102" y="86550"/>
                  </a:lnTo>
                  <a:lnTo>
                    <a:pt x="350304" y="89281"/>
                  </a:lnTo>
                  <a:lnTo>
                    <a:pt x="360972" y="95986"/>
                  </a:lnTo>
                  <a:lnTo>
                    <a:pt x="367233" y="104406"/>
                  </a:lnTo>
                  <a:lnTo>
                    <a:pt x="369303" y="112420"/>
                  </a:lnTo>
                  <a:lnTo>
                    <a:pt x="369303" y="66230"/>
                  </a:lnTo>
                  <a:lnTo>
                    <a:pt x="335318" y="57556"/>
                  </a:lnTo>
                  <a:lnTo>
                    <a:pt x="328460" y="57899"/>
                  </a:lnTo>
                  <a:lnTo>
                    <a:pt x="292582" y="72910"/>
                  </a:lnTo>
                  <a:lnTo>
                    <a:pt x="271233" y="104660"/>
                  </a:lnTo>
                  <a:lnTo>
                    <a:pt x="268249" y="124625"/>
                  </a:lnTo>
                  <a:lnTo>
                    <a:pt x="268566" y="131470"/>
                  </a:lnTo>
                  <a:lnTo>
                    <a:pt x="283019" y="167360"/>
                  </a:lnTo>
                  <a:lnTo>
                    <a:pt x="315201" y="188696"/>
                  </a:lnTo>
                  <a:lnTo>
                    <a:pt x="336359" y="191681"/>
                  </a:lnTo>
                  <a:lnTo>
                    <a:pt x="355930" y="189445"/>
                  </a:lnTo>
                  <a:lnTo>
                    <a:pt x="371779" y="183616"/>
                  </a:lnTo>
                  <a:lnTo>
                    <a:pt x="384251" y="175501"/>
                  </a:lnTo>
                  <a:lnTo>
                    <a:pt x="393700" y="166382"/>
                  </a:lnTo>
                  <a:lnTo>
                    <a:pt x="388162" y="162166"/>
                  </a:lnTo>
                  <a:lnTo>
                    <a:pt x="369252" y="147764"/>
                  </a:lnTo>
                  <a:lnTo>
                    <a:pt x="364121" y="152590"/>
                  </a:lnTo>
                  <a:lnTo>
                    <a:pt x="356730" y="157264"/>
                  </a:lnTo>
                  <a:lnTo>
                    <a:pt x="347433" y="160782"/>
                  </a:lnTo>
                  <a:lnTo>
                    <a:pt x="336613" y="162166"/>
                  </a:lnTo>
                  <a:lnTo>
                    <a:pt x="327025" y="162166"/>
                  </a:lnTo>
                  <a:lnTo>
                    <a:pt x="319163" y="159956"/>
                  </a:lnTo>
                  <a:lnTo>
                    <a:pt x="307187" y="151193"/>
                  </a:lnTo>
                  <a:lnTo>
                    <a:pt x="303060" y="145199"/>
                  </a:lnTo>
                  <a:lnTo>
                    <a:pt x="300583" y="136474"/>
                  </a:lnTo>
                  <a:lnTo>
                    <a:pt x="401853" y="136474"/>
                  </a:lnTo>
                  <a:lnTo>
                    <a:pt x="401853" y="124320"/>
                  </a:lnTo>
                  <a:close/>
                </a:path>
                <a:path w="511175" h="191770">
                  <a:moveTo>
                    <a:pt x="453504" y="0"/>
                  </a:moveTo>
                  <a:lnTo>
                    <a:pt x="419569" y="0"/>
                  </a:lnTo>
                  <a:lnTo>
                    <a:pt x="419569" y="188988"/>
                  </a:lnTo>
                  <a:lnTo>
                    <a:pt x="453504" y="188988"/>
                  </a:lnTo>
                  <a:lnTo>
                    <a:pt x="453504" y="0"/>
                  </a:lnTo>
                  <a:close/>
                </a:path>
                <a:path w="511175" h="191770">
                  <a:moveTo>
                    <a:pt x="500862" y="180708"/>
                  </a:moveTo>
                  <a:lnTo>
                    <a:pt x="497078" y="174015"/>
                  </a:lnTo>
                  <a:lnTo>
                    <a:pt x="496785" y="173494"/>
                  </a:lnTo>
                  <a:lnTo>
                    <a:pt x="497738" y="173101"/>
                  </a:lnTo>
                  <a:lnTo>
                    <a:pt x="498563" y="172504"/>
                  </a:lnTo>
                  <a:lnTo>
                    <a:pt x="499313" y="171500"/>
                  </a:lnTo>
                  <a:lnTo>
                    <a:pt x="499859" y="170764"/>
                  </a:lnTo>
                  <a:lnTo>
                    <a:pt x="500214" y="169672"/>
                  </a:lnTo>
                  <a:lnTo>
                    <a:pt x="500202" y="167284"/>
                  </a:lnTo>
                  <a:lnTo>
                    <a:pt x="499999" y="166382"/>
                  </a:lnTo>
                  <a:lnTo>
                    <a:pt x="499364" y="165341"/>
                  </a:lnTo>
                  <a:lnTo>
                    <a:pt x="498957" y="164642"/>
                  </a:lnTo>
                  <a:lnTo>
                    <a:pt x="498259" y="163944"/>
                  </a:lnTo>
                  <a:lnTo>
                    <a:pt x="497395" y="163499"/>
                  </a:lnTo>
                  <a:lnTo>
                    <a:pt x="497395" y="169024"/>
                  </a:lnTo>
                  <a:lnTo>
                    <a:pt x="497255" y="169545"/>
                  </a:lnTo>
                  <a:lnTo>
                    <a:pt x="496735" y="170459"/>
                  </a:lnTo>
                  <a:lnTo>
                    <a:pt x="496392" y="170853"/>
                  </a:lnTo>
                  <a:lnTo>
                    <a:pt x="495439" y="171373"/>
                  </a:lnTo>
                  <a:lnTo>
                    <a:pt x="494919" y="171500"/>
                  </a:lnTo>
                  <a:lnTo>
                    <a:pt x="489661" y="171500"/>
                  </a:lnTo>
                  <a:lnTo>
                    <a:pt x="489661" y="165341"/>
                  </a:lnTo>
                  <a:lnTo>
                    <a:pt x="494919" y="165341"/>
                  </a:lnTo>
                  <a:lnTo>
                    <a:pt x="497395" y="169024"/>
                  </a:lnTo>
                  <a:lnTo>
                    <a:pt x="497395" y="163499"/>
                  </a:lnTo>
                  <a:lnTo>
                    <a:pt x="496430" y="162991"/>
                  </a:lnTo>
                  <a:lnTo>
                    <a:pt x="495439" y="162737"/>
                  </a:lnTo>
                  <a:lnTo>
                    <a:pt x="494309" y="162737"/>
                  </a:lnTo>
                  <a:lnTo>
                    <a:pt x="486841" y="162687"/>
                  </a:lnTo>
                  <a:lnTo>
                    <a:pt x="486841" y="180708"/>
                  </a:lnTo>
                  <a:lnTo>
                    <a:pt x="489661" y="180708"/>
                  </a:lnTo>
                  <a:lnTo>
                    <a:pt x="489661" y="174015"/>
                  </a:lnTo>
                  <a:lnTo>
                    <a:pt x="493915" y="174015"/>
                  </a:lnTo>
                  <a:lnTo>
                    <a:pt x="497649" y="180708"/>
                  </a:lnTo>
                  <a:lnTo>
                    <a:pt x="500862" y="180708"/>
                  </a:lnTo>
                  <a:close/>
                </a:path>
                <a:path w="511175" h="191770">
                  <a:moveTo>
                    <a:pt x="510971" y="171754"/>
                  </a:moveTo>
                  <a:lnTo>
                    <a:pt x="509562" y="164757"/>
                  </a:lnTo>
                  <a:lnTo>
                    <a:pt x="508419" y="163068"/>
                  </a:lnTo>
                  <a:lnTo>
                    <a:pt x="508419" y="163258"/>
                  </a:lnTo>
                  <a:lnTo>
                    <a:pt x="508419" y="180263"/>
                  </a:lnTo>
                  <a:lnTo>
                    <a:pt x="501472" y="187210"/>
                  </a:lnTo>
                  <a:lnTo>
                    <a:pt x="484454" y="187210"/>
                  </a:lnTo>
                  <a:lnTo>
                    <a:pt x="477507" y="180263"/>
                  </a:lnTo>
                  <a:lnTo>
                    <a:pt x="477507" y="163258"/>
                  </a:lnTo>
                  <a:lnTo>
                    <a:pt x="484454" y="156311"/>
                  </a:lnTo>
                  <a:lnTo>
                    <a:pt x="501472" y="156311"/>
                  </a:lnTo>
                  <a:lnTo>
                    <a:pt x="508419" y="163258"/>
                  </a:lnTo>
                  <a:lnTo>
                    <a:pt x="508419" y="163068"/>
                  </a:lnTo>
                  <a:lnTo>
                    <a:pt x="505701" y="159029"/>
                  </a:lnTo>
                  <a:lnTo>
                    <a:pt x="501662" y="156311"/>
                  </a:lnTo>
                  <a:lnTo>
                    <a:pt x="499973" y="155168"/>
                  </a:lnTo>
                  <a:lnTo>
                    <a:pt x="492963" y="153746"/>
                  </a:lnTo>
                  <a:lnTo>
                    <a:pt x="485952" y="155168"/>
                  </a:lnTo>
                  <a:lnTo>
                    <a:pt x="480225" y="159029"/>
                  </a:lnTo>
                  <a:lnTo>
                    <a:pt x="476364" y="164757"/>
                  </a:lnTo>
                  <a:lnTo>
                    <a:pt x="474954" y="171754"/>
                  </a:lnTo>
                  <a:lnTo>
                    <a:pt x="476364" y="178765"/>
                  </a:lnTo>
                  <a:lnTo>
                    <a:pt x="480225" y="184492"/>
                  </a:lnTo>
                  <a:lnTo>
                    <a:pt x="485952" y="188353"/>
                  </a:lnTo>
                  <a:lnTo>
                    <a:pt x="492963" y="189776"/>
                  </a:lnTo>
                  <a:lnTo>
                    <a:pt x="499973" y="188353"/>
                  </a:lnTo>
                  <a:lnTo>
                    <a:pt x="501662" y="187210"/>
                  </a:lnTo>
                  <a:lnTo>
                    <a:pt x="505701" y="184492"/>
                  </a:lnTo>
                  <a:lnTo>
                    <a:pt x="509562" y="178765"/>
                  </a:lnTo>
                  <a:lnTo>
                    <a:pt x="510971" y="1717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>
                <a:cs typeface="+mn-ea"/>
                <a:sym typeface="+mn-lt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257456" y="6210298"/>
              <a:ext cx="204470" cy="197485"/>
            </a:xfrm>
            <a:custGeom>
              <a:avLst/>
              <a:gdLst/>
              <a:ahLst/>
              <a:cxnLst/>
              <a:rect l="l" t="t" r="r" b="b"/>
              <a:pathLst>
                <a:path w="204470" h="197485">
                  <a:moveTo>
                    <a:pt x="203905" y="0"/>
                  </a:moveTo>
                  <a:lnTo>
                    <a:pt x="0" y="0"/>
                  </a:lnTo>
                  <a:lnTo>
                    <a:pt x="0" y="197150"/>
                  </a:lnTo>
                  <a:lnTo>
                    <a:pt x="203905" y="197150"/>
                  </a:lnTo>
                  <a:lnTo>
                    <a:pt x="203905" y="0"/>
                  </a:lnTo>
                  <a:close/>
                </a:path>
              </a:pathLst>
            </a:custGeom>
            <a:solidFill>
              <a:srgbClr val="76CEFF"/>
            </a:solidFill>
          </p:spPr>
          <p:txBody>
            <a:bodyPr wrap="square" lIns="0" tIns="0" rIns="0" bIns="0" rtlCol="0"/>
            <a:lstStyle/>
            <a:p>
              <a:endParaRPr>
                <a:cs typeface="+mn-ea"/>
                <a:sym typeface="+mn-lt"/>
              </a:endParaRPr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11463" y="5182073"/>
              <a:ext cx="912197" cy="276999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5137593" y="3639820"/>
            <a:ext cx="1620520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0" marR="135890" indent="-1143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127000" algn="l"/>
              </a:tabLst>
            </a:pPr>
            <a:r>
              <a:rPr lang="zh-CN" sz="1000">
                <a:solidFill>
                  <a:srgbClr val="525252"/>
                </a:solidFill>
                <a:cs typeface="+mn-ea"/>
                <a:sym typeface="+mn-lt"/>
              </a:rPr>
              <a:t>估计吞吐量/延迟/准确性 (KPI)</a:t>
            </a:r>
          </a:p>
          <a:p>
            <a:pPr marL="127000" marR="5080" indent="-114300">
              <a:lnSpc>
                <a:spcPct val="100000"/>
              </a:lnSpc>
              <a:buFont typeface="Arial"/>
              <a:buChar char="•"/>
              <a:tabLst>
                <a:tab pos="127000" algn="l"/>
              </a:tabLst>
            </a:pPr>
            <a:r>
              <a:rPr lang="zh-CN" sz="1000">
                <a:solidFill>
                  <a:srgbClr val="525252"/>
                </a:solidFill>
                <a:cs typeface="+mn-ea"/>
                <a:sym typeface="+mn-lt"/>
              </a:rPr>
              <a:t>性能优化和演示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7991866" y="3258820"/>
            <a:ext cx="804545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5730" marR="5080" indent="-11303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125730" algn="l"/>
              </a:tabLst>
            </a:pPr>
            <a:r>
              <a:rPr lang="zh-CN" sz="1000">
                <a:solidFill>
                  <a:srgbClr val="525252"/>
                </a:solidFill>
                <a:cs typeface="+mn-ea"/>
                <a:sym typeface="+mn-lt"/>
              </a:rPr>
              <a:t>客户通过英特尔 DevCloud/基于云的远程调试评估用例</a:t>
            </a:r>
          </a:p>
        </p:txBody>
      </p:sp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791352" y="3278868"/>
            <a:ext cx="912197" cy="276998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6937888" y="3300476"/>
            <a:ext cx="61912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sz="1200">
                <a:solidFill>
                  <a:srgbClr val="FFFFFF"/>
                </a:solidFill>
                <a:cs typeface="+mn-ea"/>
                <a:sym typeface="+mn-lt"/>
              </a:rPr>
              <a:t>联合调试</a:t>
            </a:r>
          </a:p>
        </p:txBody>
      </p:sp>
      <p:grpSp>
        <p:nvGrpSpPr>
          <p:cNvPr id="14" name="object 14"/>
          <p:cNvGrpSpPr/>
          <p:nvPr/>
        </p:nvGrpSpPr>
        <p:grpSpPr>
          <a:xfrm>
            <a:off x="5120365" y="2904569"/>
            <a:ext cx="5736590" cy="646430"/>
            <a:chOff x="5120365" y="2904569"/>
            <a:chExt cx="5736590" cy="646430"/>
          </a:xfrm>
        </p:grpSpPr>
        <p:sp>
          <p:nvSpPr>
            <p:cNvPr id="15" name="object 15"/>
            <p:cNvSpPr/>
            <p:nvPr/>
          </p:nvSpPr>
          <p:spPr>
            <a:xfrm>
              <a:off x="6526124" y="2990062"/>
              <a:ext cx="2438400" cy="465455"/>
            </a:xfrm>
            <a:custGeom>
              <a:avLst/>
              <a:gdLst/>
              <a:ahLst/>
              <a:cxnLst/>
              <a:rect l="l" t="t" r="r" b="b"/>
              <a:pathLst>
                <a:path w="2438400" h="465454">
                  <a:moveTo>
                    <a:pt x="751738" y="38100"/>
                  </a:moveTo>
                  <a:lnTo>
                    <a:pt x="675538" y="0"/>
                  </a:lnTo>
                  <a:lnTo>
                    <a:pt x="675538" y="34925"/>
                  </a:lnTo>
                  <a:lnTo>
                    <a:pt x="0" y="34925"/>
                  </a:lnTo>
                  <a:lnTo>
                    <a:pt x="0" y="41275"/>
                  </a:lnTo>
                  <a:lnTo>
                    <a:pt x="675538" y="41275"/>
                  </a:lnTo>
                  <a:lnTo>
                    <a:pt x="675538" y="76200"/>
                  </a:lnTo>
                  <a:lnTo>
                    <a:pt x="745388" y="41275"/>
                  </a:lnTo>
                  <a:lnTo>
                    <a:pt x="751738" y="38100"/>
                  </a:lnTo>
                  <a:close/>
                </a:path>
                <a:path w="2438400" h="465454">
                  <a:moveTo>
                    <a:pt x="1390167" y="191516"/>
                  </a:moveTo>
                  <a:lnTo>
                    <a:pt x="1383817" y="191516"/>
                  </a:lnTo>
                  <a:lnTo>
                    <a:pt x="1383817" y="424141"/>
                  </a:lnTo>
                  <a:lnTo>
                    <a:pt x="1253617" y="424141"/>
                  </a:lnTo>
                  <a:lnTo>
                    <a:pt x="1253617" y="389216"/>
                  </a:lnTo>
                  <a:lnTo>
                    <a:pt x="1177417" y="427316"/>
                  </a:lnTo>
                  <a:lnTo>
                    <a:pt x="1253617" y="465416"/>
                  </a:lnTo>
                  <a:lnTo>
                    <a:pt x="1253617" y="430491"/>
                  </a:lnTo>
                  <a:lnTo>
                    <a:pt x="1390167" y="430491"/>
                  </a:lnTo>
                  <a:lnTo>
                    <a:pt x="1390167" y="427316"/>
                  </a:lnTo>
                  <a:lnTo>
                    <a:pt x="1390167" y="424141"/>
                  </a:lnTo>
                  <a:lnTo>
                    <a:pt x="1390167" y="191516"/>
                  </a:lnTo>
                  <a:close/>
                </a:path>
                <a:path w="2438400" h="465454">
                  <a:moveTo>
                    <a:pt x="2438057" y="38100"/>
                  </a:moveTo>
                  <a:lnTo>
                    <a:pt x="2361857" y="0"/>
                  </a:lnTo>
                  <a:lnTo>
                    <a:pt x="2361857" y="34925"/>
                  </a:lnTo>
                  <a:lnTo>
                    <a:pt x="1999449" y="34925"/>
                  </a:lnTo>
                  <a:lnTo>
                    <a:pt x="1999449" y="41275"/>
                  </a:lnTo>
                  <a:lnTo>
                    <a:pt x="2361857" y="41275"/>
                  </a:lnTo>
                  <a:lnTo>
                    <a:pt x="2361857" y="76200"/>
                  </a:lnTo>
                  <a:lnTo>
                    <a:pt x="2431707" y="41275"/>
                  </a:lnTo>
                  <a:lnTo>
                    <a:pt x="2438057" y="38100"/>
                  </a:lnTo>
                  <a:close/>
                </a:path>
              </a:pathLst>
            </a:custGeom>
            <a:solidFill>
              <a:srgbClr val="E96115"/>
            </a:solidFill>
          </p:spPr>
          <p:txBody>
            <a:bodyPr wrap="square" lIns="0" tIns="0" rIns="0" bIns="0" rtlCol="0"/>
            <a:lstStyle/>
            <a:p>
              <a:endParaRPr>
                <a:cs typeface="+mn-ea"/>
                <a:sym typeface="+mn-lt"/>
              </a:endParaRPr>
            </a:p>
          </p:txBody>
        </p:sp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120365" y="2904569"/>
              <a:ext cx="1422081" cy="64633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0507931" y="2990060"/>
              <a:ext cx="349250" cy="76200"/>
            </a:xfrm>
            <a:custGeom>
              <a:avLst/>
              <a:gdLst/>
              <a:ahLst/>
              <a:cxnLst/>
              <a:rect l="l" t="t" r="r" b="b"/>
              <a:pathLst>
                <a:path w="349250" h="76200">
                  <a:moveTo>
                    <a:pt x="272444" y="0"/>
                  </a:moveTo>
                  <a:lnTo>
                    <a:pt x="272442" y="76200"/>
                  </a:lnTo>
                  <a:lnTo>
                    <a:pt x="342296" y="41275"/>
                  </a:lnTo>
                  <a:lnTo>
                    <a:pt x="285144" y="41275"/>
                  </a:lnTo>
                  <a:lnTo>
                    <a:pt x="285144" y="34925"/>
                  </a:lnTo>
                  <a:lnTo>
                    <a:pt x="342291" y="34925"/>
                  </a:lnTo>
                  <a:lnTo>
                    <a:pt x="272444" y="0"/>
                  </a:lnTo>
                  <a:close/>
                </a:path>
                <a:path w="349250" h="76200">
                  <a:moveTo>
                    <a:pt x="272443" y="34925"/>
                  </a:moveTo>
                  <a:lnTo>
                    <a:pt x="0" y="34925"/>
                  </a:lnTo>
                  <a:lnTo>
                    <a:pt x="0" y="41275"/>
                  </a:lnTo>
                  <a:lnTo>
                    <a:pt x="272443" y="41275"/>
                  </a:lnTo>
                  <a:lnTo>
                    <a:pt x="272443" y="34925"/>
                  </a:lnTo>
                  <a:close/>
                </a:path>
                <a:path w="349250" h="76200">
                  <a:moveTo>
                    <a:pt x="342291" y="34925"/>
                  </a:moveTo>
                  <a:lnTo>
                    <a:pt x="285144" y="34925"/>
                  </a:lnTo>
                  <a:lnTo>
                    <a:pt x="285144" y="41275"/>
                  </a:lnTo>
                  <a:lnTo>
                    <a:pt x="342296" y="41275"/>
                  </a:lnTo>
                  <a:lnTo>
                    <a:pt x="348644" y="38101"/>
                  </a:lnTo>
                  <a:lnTo>
                    <a:pt x="342291" y="34925"/>
                  </a:lnTo>
                  <a:close/>
                </a:path>
              </a:pathLst>
            </a:custGeom>
            <a:solidFill>
              <a:srgbClr val="E96115"/>
            </a:solidFill>
          </p:spPr>
          <p:txBody>
            <a:bodyPr wrap="square" lIns="0" tIns="0" rIns="0" bIns="0" rtlCol="0"/>
            <a:lstStyle/>
            <a:p>
              <a:endParaRPr>
                <a:cs typeface="+mn-ea"/>
                <a:sym typeface="+mn-lt"/>
              </a:endParaRPr>
            </a:p>
          </p:txBody>
        </p:sp>
      </p:grp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408341" y="163068"/>
            <a:ext cx="688340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>
                <a:solidFill>
                  <a:srgbClr val="525252"/>
                </a:solidFill>
                <a:latin typeface="+mn-lt"/>
                <a:ea typeface="+mn-ea"/>
                <a:cs typeface="+mn-ea"/>
                <a:sym typeface="+mn-lt"/>
              </a:rPr>
              <a:t>边缘人工智能模型优化服务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3158780" y="5160772"/>
            <a:ext cx="140462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0" indent="-1143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127000" algn="l"/>
              </a:tabLst>
            </a:pPr>
            <a:r>
              <a:rPr lang="zh-CN" sz="1000">
                <a:solidFill>
                  <a:srgbClr val="525252"/>
                </a:solidFill>
                <a:cs typeface="+mn-ea"/>
                <a:sym typeface="+mn-lt"/>
              </a:rPr>
              <a:t>模型选择</a:t>
            </a:r>
          </a:p>
          <a:p>
            <a:pPr marL="126364" marR="149225" indent="-114300">
              <a:lnSpc>
                <a:spcPct val="100000"/>
              </a:lnSpc>
              <a:buFont typeface="Arial"/>
              <a:buChar char="•"/>
              <a:tabLst>
                <a:tab pos="127000" algn="l"/>
              </a:tabLst>
            </a:pPr>
            <a:r>
              <a:rPr lang="zh-CN" sz="1000">
                <a:solidFill>
                  <a:srgbClr val="525252"/>
                </a:solidFill>
                <a:cs typeface="+mn-ea"/>
                <a:sym typeface="+mn-lt"/>
              </a:rPr>
              <a:t>再训练/优化模型</a:t>
            </a:r>
          </a:p>
          <a:p>
            <a:pPr marL="127000" indent="-114300">
              <a:lnSpc>
                <a:spcPct val="100000"/>
              </a:lnSpc>
              <a:buFont typeface="Arial"/>
              <a:buChar char="•"/>
              <a:tabLst>
                <a:tab pos="127000" algn="l"/>
              </a:tabLst>
            </a:pPr>
            <a:r>
              <a:rPr lang="zh-CN" sz="1000">
                <a:solidFill>
                  <a:srgbClr val="525252"/>
                </a:solidFill>
                <a:cs typeface="+mn-ea"/>
                <a:sym typeface="+mn-lt"/>
              </a:rPr>
              <a:t>模型量化</a:t>
            </a:r>
          </a:p>
          <a:p>
            <a:pPr marL="127000" indent="-114300">
              <a:lnSpc>
                <a:spcPct val="100000"/>
              </a:lnSpc>
              <a:buFont typeface="Arial"/>
              <a:buChar char="•"/>
              <a:tabLst>
                <a:tab pos="127000" algn="l"/>
              </a:tabLst>
            </a:pPr>
            <a:r>
              <a:rPr lang="zh-CN" sz="1000">
                <a:solidFill>
                  <a:srgbClr val="525252"/>
                </a:solidFill>
                <a:cs typeface="+mn-ea"/>
                <a:sym typeface="+mn-lt"/>
              </a:rPr>
              <a:t>超参数调优</a:t>
            </a:r>
          </a:p>
        </p:txBody>
      </p:sp>
      <p:pic>
        <p:nvPicPr>
          <p:cNvPr id="20" name="object 2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120365" y="1025555"/>
            <a:ext cx="1422081" cy="646330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5120365" y="1025555"/>
            <a:ext cx="1422400" cy="403828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309245" marR="300355" algn="just">
              <a:lnSpc>
                <a:spcPct val="100800"/>
              </a:lnSpc>
              <a:spcBef>
                <a:spcPts val="240"/>
              </a:spcBef>
            </a:pPr>
            <a:r>
              <a:rPr lang="zh-CN" sz="1200">
                <a:solidFill>
                  <a:srgbClr val="FFFFFF"/>
                </a:solidFill>
                <a:cs typeface="+mn-ea"/>
                <a:sym typeface="+mn-lt"/>
              </a:rPr>
              <a:t>性能评估和优化</a:t>
            </a:r>
          </a:p>
        </p:txBody>
      </p:sp>
      <p:pic>
        <p:nvPicPr>
          <p:cNvPr id="22" name="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294181" y="1025555"/>
            <a:ext cx="1237885" cy="276999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5151823" y="1756155"/>
            <a:ext cx="1489075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0" marR="5080" indent="-1143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127000" algn="l"/>
              </a:tabLst>
            </a:pPr>
            <a:r>
              <a:rPr lang="zh-CN" sz="1000">
                <a:solidFill>
                  <a:srgbClr val="525252"/>
                </a:solidFill>
                <a:cs typeface="+mn-ea"/>
                <a:sym typeface="+mn-lt"/>
              </a:rPr>
              <a:t>估计吞吐量/延迟/准确性 (KPI)</a:t>
            </a:r>
          </a:p>
          <a:p>
            <a:pPr marL="127000" indent="-114300">
              <a:lnSpc>
                <a:spcPct val="100000"/>
              </a:lnSpc>
              <a:buFont typeface="Arial"/>
              <a:buChar char="•"/>
              <a:tabLst>
                <a:tab pos="127000" algn="l"/>
              </a:tabLst>
            </a:pPr>
            <a:r>
              <a:rPr lang="zh-CN" sz="1000">
                <a:solidFill>
                  <a:srgbClr val="525252"/>
                </a:solidFill>
                <a:cs typeface="+mn-ea"/>
                <a:sym typeface="+mn-lt"/>
              </a:rPr>
              <a:t>用例演示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7365576" y="1044955"/>
            <a:ext cx="1071880" cy="96693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2885">
              <a:lnSpc>
                <a:spcPct val="100000"/>
              </a:lnSpc>
              <a:spcBef>
                <a:spcPts val="100"/>
              </a:spcBef>
            </a:pPr>
            <a:r>
              <a:rPr lang="zh-CN" sz="1200">
                <a:solidFill>
                  <a:srgbClr val="FFFFFF"/>
                </a:solidFill>
                <a:cs typeface="+mn-ea"/>
                <a:sym typeface="+mn-lt"/>
              </a:rPr>
              <a:t>评估</a:t>
            </a:r>
          </a:p>
          <a:p>
            <a:pPr marL="125730" marR="5080" indent="-113030">
              <a:lnSpc>
                <a:spcPct val="100000"/>
              </a:lnSpc>
              <a:spcBef>
                <a:spcPts val="1205"/>
              </a:spcBef>
              <a:buFont typeface="Arial"/>
              <a:buChar char="•"/>
              <a:tabLst>
                <a:tab pos="125730" algn="l"/>
              </a:tabLst>
            </a:pPr>
            <a:r>
              <a:rPr lang="zh-CN" sz="1000">
                <a:solidFill>
                  <a:srgbClr val="525252"/>
                </a:solidFill>
                <a:cs typeface="+mn-ea"/>
                <a:sym typeface="+mn-lt"/>
              </a:rPr>
              <a:t>客户通过英特尔 DevCloud/基于云的远程调试评估用例</a:t>
            </a:r>
          </a:p>
        </p:txBody>
      </p:sp>
      <p:pic>
        <p:nvPicPr>
          <p:cNvPr id="25" name="object 2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872894" y="1025555"/>
            <a:ext cx="1178278" cy="276999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11031025" y="1044955"/>
            <a:ext cx="861694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sz="1200">
                <a:solidFill>
                  <a:srgbClr val="FFFFFF"/>
                </a:solidFill>
                <a:cs typeface="+mn-ea"/>
                <a:sym typeface="+mn-lt"/>
              </a:rPr>
              <a:t>服务1 或 2</a:t>
            </a:r>
          </a:p>
        </p:txBody>
      </p:sp>
      <p:pic>
        <p:nvPicPr>
          <p:cNvPr id="27" name="object 2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970674" y="1025555"/>
            <a:ext cx="1553575" cy="276999"/>
          </a:xfrm>
          <a:prstGeom prst="rect">
            <a:avLst/>
          </a:prstGeom>
        </p:spPr>
      </p:pic>
      <p:sp>
        <p:nvSpPr>
          <p:cNvPr id="28" name="object 28"/>
          <p:cNvSpPr txBox="1"/>
          <p:nvPr/>
        </p:nvSpPr>
        <p:spPr>
          <a:xfrm>
            <a:off x="8992264" y="1044955"/>
            <a:ext cx="1525905" cy="1123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4650">
              <a:lnSpc>
                <a:spcPct val="100000"/>
              </a:lnSpc>
              <a:spcBef>
                <a:spcPts val="100"/>
              </a:spcBef>
            </a:pPr>
            <a:r>
              <a:rPr lang="zh-CN" sz="1200">
                <a:solidFill>
                  <a:srgbClr val="FFFFFF"/>
                </a:solidFill>
                <a:cs typeface="+mn-ea"/>
                <a:sym typeface="+mn-lt"/>
              </a:rPr>
              <a:t>可交付物</a:t>
            </a:r>
          </a:p>
          <a:p>
            <a:pPr marL="127000" indent="-114300">
              <a:lnSpc>
                <a:spcPct val="100000"/>
              </a:lnSpc>
              <a:spcBef>
                <a:spcPts val="1205"/>
              </a:spcBef>
              <a:buFont typeface="Arial"/>
              <a:buChar char="•"/>
              <a:tabLst>
                <a:tab pos="127000" algn="l"/>
              </a:tabLst>
            </a:pPr>
            <a:r>
              <a:rPr lang="zh-CN" sz="1000">
                <a:solidFill>
                  <a:srgbClr val="525252"/>
                </a:solidFill>
                <a:cs typeface="+mn-ea"/>
                <a:sym typeface="+mn-lt"/>
              </a:rPr>
              <a:t>推荐的模型</a:t>
            </a:r>
          </a:p>
          <a:p>
            <a:pPr marL="127000" indent="-114300">
              <a:lnSpc>
                <a:spcPct val="100000"/>
              </a:lnSpc>
              <a:buFont typeface="Arial"/>
              <a:buChar char="•"/>
              <a:tabLst>
                <a:tab pos="127000" algn="l"/>
              </a:tabLst>
            </a:pPr>
            <a:r>
              <a:rPr lang="zh-CN" sz="1000">
                <a:solidFill>
                  <a:srgbClr val="525252"/>
                </a:solidFill>
                <a:cs typeface="+mn-ea"/>
                <a:sym typeface="+mn-lt"/>
              </a:rPr>
              <a:t>基准 KPI</a:t>
            </a:r>
          </a:p>
          <a:p>
            <a:pPr marL="127000" indent="-114300">
              <a:lnSpc>
                <a:spcPct val="100000"/>
              </a:lnSpc>
              <a:buFont typeface="Arial"/>
              <a:buChar char="•"/>
              <a:tabLst>
                <a:tab pos="127000" algn="l"/>
              </a:tabLst>
            </a:pPr>
            <a:r>
              <a:rPr lang="zh-CN" sz="1000">
                <a:solidFill>
                  <a:srgbClr val="525252"/>
                </a:solidFill>
                <a:cs typeface="+mn-ea"/>
                <a:sym typeface="+mn-lt"/>
              </a:rPr>
              <a:t>平台建议</a:t>
            </a:r>
          </a:p>
          <a:p>
            <a:pPr marL="127000" indent="-114300">
              <a:lnSpc>
                <a:spcPct val="100000"/>
              </a:lnSpc>
              <a:buFont typeface="Arial"/>
              <a:buChar char="•"/>
              <a:tabLst>
                <a:tab pos="127000" algn="l"/>
              </a:tabLst>
            </a:pPr>
            <a:r>
              <a:rPr lang="zh-CN" sz="1000">
                <a:solidFill>
                  <a:srgbClr val="525252"/>
                </a:solidFill>
                <a:cs typeface="+mn-ea"/>
                <a:sym typeface="+mn-lt"/>
              </a:rPr>
              <a:t>参考实现</a:t>
            </a:r>
          </a:p>
          <a:p>
            <a:pPr marL="127000" indent="-114300">
              <a:lnSpc>
                <a:spcPct val="100000"/>
              </a:lnSpc>
              <a:buFont typeface="Arial"/>
              <a:buChar char="•"/>
              <a:tabLst>
                <a:tab pos="127000" algn="l"/>
              </a:tabLst>
            </a:pPr>
            <a:r>
              <a:rPr lang="zh-CN" sz="1000">
                <a:solidFill>
                  <a:srgbClr val="525252"/>
                </a:solidFill>
                <a:cs typeface="+mn-ea"/>
                <a:sym typeface="+mn-lt"/>
              </a:rPr>
              <a:t>工具链设置</a:t>
            </a:r>
          </a:p>
        </p:txBody>
      </p:sp>
      <p:grpSp>
        <p:nvGrpSpPr>
          <p:cNvPr id="29" name="object 29"/>
          <p:cNvGrpSpPr/>
          <p:nvPr/>
        </p:nvGrpSpPr>
        <p:grpSpPr>
          <a:xfrm>
            <a:off x="2771355" y="1025555"/>
            <a:ext cx="8101965" cy="277495"/>
            <a:chOff x="2771355" y="1025555"/>
            <a:chExt cx="8101965" cy="277495"/>
          </a:xfrm>
        </p:grpSpPr>
        <p:sp>
          <p:nvSpPr>
            <p:cNvPr id="30" name="object 30"/>
            <p:cNvSpPr/>
            <p:nvPr/>
          </p:nvSpPr>
          <p:spPr>
            <a:xfrm>
              <a:off x="2771355" y="1119199"/>
              <a:ext cx="8101965" cy="83185"/>
            </a:xfrm>
            <a:custGeom>
              <a:avLst/>
              <a:gdLst/>
              <a:ahLst/>
              <a:cxnLst/>
              <a:rect l="l" t="t" r="r" b="b"/>
              <a:pathLst>
                <a:path w="8101965" h="83184">
                  <a:moveTo>
                    <a:pt x="334987" y="44856"/>
                  </a:moveTo>
                  <a:lnTo>
                    <a:pt x="328637" y="41681"/>
                  </a:lnTo>
                  <a:lnTo>
                    <a:pt x="258787" y="6756"/>
                  </a:lnTo>
                  <a:lnTo>
                    <a:pt x="258787" y="41681"/>
                  </a:lnTo>
                  <a:lnTo>
                    <a:pt x="170662" y="41681"/>
                  </a:lnTo>
                  <a:lnTo>
                    <a:pt x="170662" y="15798"/>
                  </a:lnTo>
                  <a:lnTo>
                    <a:pt x="170662" y="12623"/>
                  </a:lnTo>
                  <a:lnTo>
                    <a:pt x="170662" y="9448"/>
                  </a:lnTo>
                  <a:lnTo>
                    <a:pt x="0" y="9448"/>
                  </a:lnTo>
                  <a:lnTo>
                    <a:pt x="0" y="15798"/>
                  </a:lnTo>
                  <a:lnTo>
                    <a:pt x="164312" y="15798"/>
                  </a:lnTo>
                  <a:lnTo>
                    <a:pt x="164312" y="48031"/>
                  </a:lnTo>
                  <a:lnTo>
                    <a:pt x="258787" y="48031"/>
                  </a:lnTo>
                  <a:lnTo>
                    <a:pt x="258787" y="82956"/>
                  </a:lnTo>
                  <a:lnTo>
                    <a:pt x="328637" y="48031"/>
                  </a:lnTo>
                  <a:lnTo>
                    <a:pt x="334987" y="44856"/>
                  </a:lnTo>
                  <a:close/>
                </a:path>
                <a:path w="8101965" h="83184">
                  <a:moveTo>
                    <a:pt x="2339619" y="38100"/>
                  </a:moveTo>
                  <a:lnTo>
                    <a:pt x="2263419" y="0"/>
                  </a:lnTo>
                  <a:lnTo>
                    <a:pt x="2263419" y="34925"/>
                  </a:lnTo>
                  <a:lnTo>
                    <a:pt x="1587881" y="34925"/>
                  </a:lnTo>
                  <a:lnTo>
                    <a:pt x="1587881" y="41275"/>
                  </a:lnTo>
                  <a:lnTo>
                    <a:pt x="2263419" y="41275"/>
                  </a:lnTo>
                  <a:lnTo>
                    <a:pt x="2263419" y="76200"/>
                  </a:lnTo>
                  <a:lnTo>
                    <a:pt x="2333269" y="41275"/>
                  </a:lnTo>
                  <a:lnTo>
                    <a:pt x="2339619" y="38100"/>
                  </a:lnTo>
                  <a:close/>
                </a:path>
                <a:path w="8101965" h="83184">
                  <a:moveTo>
                    <a:pt x="4512983" y="38100"/>
                  </a:moveTo>
                  <a:lnTo>
                    <a:pt x="4436783" y="0"/>
                  </a:lnTo>
                  <a:lnTo>
                    <a:pt x="4436783" y="34925"/>
                  </a:lnTo>
                  <a:lnTo>
                    <a:pt x="3761257" y="34925"/>
                  </a:lnTo>
                  <a:lnTo>
                    <a:pt x="3761257" y="41275"/>
                  </a:lnTo>
                  <a:lnTo>
                    <a:pt x="4436783" y="41275"/>
                  </a:lnTo>
                  <a:lnTo>
                    <a:pt x="4436783" y="76200"/>
                  </a:lnTo>
                  <a:lnTo>
                    <a:pt x="4506633" y="41275"/>
                  </a:lnTo>
                  <a:lnTo>
                    <a:pt x="4512983" y="38100"/>
                  </a:lnTo>
                  <a:close/>
                </a:path>
                <a:path w="8101965" h="83184">
                  <a:moveTo>
                    <a:pt x="6189484" y="38100"/>
                  </a:moveTo>
                  <a:lnTo>
                    <a:pt x="6113284" y="0"/>
                  </a:lnTo>
                  <a:lnTo>
                    <a:pt x="6113284" y="34925"/>
                  </a:lnTo>
                  <a:lnTo>
                    <a:pt x="5750877" y="34925"/>
                  </a:lnTo>
                  <a:lnTo>
                    <a:pt x="5750877" y="41275"/>
                  </a:lnTo>
                  <a:lnTo>
                    <a:pt x="6113284" y="41275"/>
                  </a:lnTo>
                  <a:lnTo>
                    <a:pt x="6113284" y="76200"/>
                  </a:lnTo>
                  <a:lnTo>
                    <a:pt x="6183134" y="41275"/>
                  </a:lnTo>
                  <a:lnTo>
                    <a:pt x="6189484" y="38100"/>
                  </a:lnTo>
                  <a:close/>
                </a:path>
                <a:path w="8101965" h="83184">
                  <a:moveTo>
                    <a:pt x="8101533" y="38100"/>
                  </a:moveTo>
                  <a:lnTo>
                    <a:pt x="8025333" y="0"/>
                  </a:lnTo>
                  <a:lnTo>
                    <a:pt x="8025333" y="34925"/>
                  </a:lnTo>
                  <a:lnTo>
                    <a:pt x="7752893" y="34925"/>
                  </a:lnTo>
                  <a:lnTo>
                    <a:pt x="7752893" y="41275"/>
                  </a:lnTo>
                  <a:lnTo>
                    <a:pt x="8025333" y="41275"/>
                  </a:lnTo>
                  <a:lnTo>
                    <a:pt x="8025333" y="76200"/>
                  </a:lnTo>
                  <a:lnTo>
                    <a:pt x="8095183" y="41275"/>
                  </a:lnTo>
                  <a:lnTo>
                    <a:pt x="8101533" y="38100"/>
                  </a:lnTo>
                  <a:close/>
                </a:path>
              </a:pathLst>
            </a:custGeom>
            <a:solidFill>
              <a:srgbClr val="E96115"/>
            </a:solidFill>
          </p:spPr>
          <p:txBody>
            <a:bodyPr wrap="square" lIns="0" tIns="0" rIns="0" bIns="0" rtlCol="0"/>
            <a:lstStyle/>
            <a:p>
              <a:endParaRPr>
                <a:cs typeface="+mn-ea"/>
                <a:sym typeface="+mn-lt"/>
              </a:endParaRPr>
            </a:p>
          </p:txBody>
        </p:sp>
        <p:pic>
          <p:nvPicPr>
            <p:cNvPr id="31" name="object 3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06353" y="1025555"/>
              <a:ext cx="1624985" cy="276998"/>
            </a:xfrm>
            <a:prstGeom prst="rect">
              <a:avLst/>
            </a:prstGeom>
          </p:spPr>
        </p:pic>
      </p:grpSp>
      <p:sp>
        <p:nvSpPr>
          <p:cNvPr id="32" name="object 32"/>
          <p:cNvSpPr txBox="1"/>
          <p:nvPr/>
        </p:nvSpPr>
        <p:spPr>
          <a:xfrm>
            <a:off x="5157702" y="5532628"/>
            <a:ext cx="1620520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0" marR="135890" indent="-1143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127000" algn="l"/>
              </a:tabLst>
            </a:pPr>
            <a:r>
              <a:rPr lang="zh-CN" sz="1000">
                <a:solidFill>
                  <a:srgbClr val="525252"/>
                </a:solidFill>
                <a:cs typeface="+mn-ea"/>
                <a:sym typeface="+mn-lt"/>
              </a:rPr>
              <a:t>估计吞吐量/延迟/准确性 (KPI)</a:t>
            </a:r>
          </a:p>
          <a:p>
            <a:pPr marL="127000" marR="5080" indent="-114300">
              <a:lnSpc>
                <a:spcPct val="100000"/>
              </a:lnSpc>
              <a:buFont typeface="Arial"/>
              <a:buChar char="•"/>
              <a:tabLst>
                <a:tab pos="127000" algn="l"/>
              </a:tabLst>
            </a:pPr>
            <a:r>
              <a:rPr lang="zh-CN" sz="1000">
                <a:solidFill>
                  <a:srgbClr val="525252"/>
                </a:solidFill>
                <a:cs typeface="+mn-ea"/>
                <a:sym typeface="+mn-lt"/>
              </a:rPr>
              <a:t>性能优化和演示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6957998" y="5202428"/>
            <a:ext cx="61912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sz="1200">
                <a:solidFill>
                  <a:srgbClr val="FFFFFF"/>
                </a:solidFill>
                <a:cs typeface="+mn-ea"/>
                <a:sym typeface="+mn-lt"/>
              </a:rPr>
              <a:t>联合调试</a:t>
            </a:r>
          </a:p>
        </p:txBody>
      </p:sp>
      <p:grpSp>
        <p:nvGrpSpPr>
          <p:cNvPr id="34" name="object 34"/>
          <p:cNvGrpSpPr/>
          <p:nvPr/>
        </p:nvGrpSpPr>
        <p:grpSpPr>
          <a:xfrm>
            <a:off x="3096101" y="4803283"/>
            <a:ext cx="7771765" cy="555625"/>
            <a:chOff x="3096101" y="4803283"/>
            <a:chExt cx="7771765" cy="555625"/>
          </a:xfrm>
        </p:grpSpPr>
        <p:sp>
          <p:nvSpPr>
            <p:cNvPr id="35" name="object 35"/>
            <p:cNvSpPr/>
            <p:nvPr/>
          </p:nvSpPr>
          <p:spPr>
            <a:xfrm>
              <a:off x="4721187" y="4909413"/>
              <a:ext cx="4253865" cy="449580"/>
            </a:xfrm>
            <a:custGeom>
              <a:avLst/>
              <a:gdLst/>
              <a:ahLst/>
              <a:cxnLst/>
              <a:rect l="l" t="t" r="r" b="b"/>
              <a:pathLst>
                <a:path w="4253865" h="449579">
                  <a:moveTo>
                    <a:pt x="409295" y="41490"/>
                  </a:moveTo>
                  <a:lnTo>
                    <a:pt x="350126" y="41490"/>
                  </a:lnTo>
                  <a:lnTo>
                    <a:pt x="337426" y="41490"/>
                  </a:lnTo>
                  <a:lnTo>
                    <a:pt x="336842" y="76187"/>
                  </a:lnTo>
                  <a:lnTo>
                    <a:pt x="409295" y="41490"/>
                  </a:lnTo>
                  <a:close/>
                </a:path>
                <a:path w="4253865" h="449579">
                  <a:moveTo>
                    <a:pt x="413677" y="39395"/>
                  </a:moveTo>
                  <a:lnTo>
                    <a:pt x="338124" y="0"/>
                  </a:lnTo>
                  <a:lnTo>
                    <a:pt x="337540" y="34925"/>
                  </a:lnTo>
                  <a:lnTo>
                    <a:pt x="114" y="29197"/>
                  </a:lnTo>
                  <a:lnTo>
                    <a:pt x="0" y="35547"/>
                  </a:lnTo>
                  <a:lnTo>
                    <a:pt x="337426" y="41275"/>
                  </a:lnTo>
                  <a:lnTo>
                    <a:pt x="350126" y="41275"/>
                  </a:lnTo>
                  <a:lnTo>
                    <a:pt x="409740" y="41275"/>
                  </a:lnTo>
                  <a:lnTo>
                    <a:pt x="413677" y="39395"/>
                  </a:lnTo>
                  <a:close/>
                </a:path>
                <a:path w="4253865" h="449579">
                  <a:moveTo>
                    <a:pt x="2596870" y="39395"/>
                  </a:moveTo>
                  <a:lnTo>
                    <a:pt x="2520670" y="1295"/>
                  </a:lnTo>
                  <a:lnTo>
                    <a:pt x="2520670" y="36220"/>
                  </a:lnTo>
                  <a:lnTo>
                    <a:pt x="1845132" y="36220"/>
                  </a:lnTo>
                  <a:lnTo>
                    <a:pt x="1845132" y="42570"/>
                  </a:lnTo>
                  <a:lnTo>
                    <a:pt x="2520670" y="42570"/>
                  </a:lnTo>
                  <a:lnTo>
                    <a:pt x="2520670" y="77495"/>
                  </a:lnTo>
                  <a:lnTo>
                    <a:pt x="2590520" y="42570"/>
                  </a:lnTo>
                  <a:lnTo>
                    <a:pt x="2596870" y="39395"/>
                  </a:lnTo>
                  <a:close/>
                </a:path>
                <a:path w="4253865" h="449579">
                  <a:moveTo>
                    <a:pt x="3215221" y="170878"/>
                  </a:moveTo>
                  <a:lnTo>
                    <a:pt x="3208871" y="170878"/>
                  </a:lnTo>
                  <a:lnTo>
                    <a:pt x="3208871" y="407987"/>
                  </a:lnTo>
                  <a:lnTo>
                    <a:pt x="3078670" y="407987"/>
                  </a:lnTo>
                  <a:lnTo>
                    <a:pt x="3078670" y="373062"/>
                  </a:lnTo>
                  <a:lnTo>
                    <a:pt x="3002470" y="411162"/>
                  </a:lnTo>
                  <a:lnTo>
                    <a:pt x="3078670" y="449262"/>
                  </a:lnTo>
                  <a:lnTo>
                    <a:pt x="3078670" y="414337"/>
                  </a:lnTo>
                  <a:lnTo>
                    <a:pt x="3215221" y="414337"/>
                  </a:lnTo>
                  <a:lnTo>
                    <a:pt x="3215221" y="411162"/>
                  </a:lnTo>
                  <a:lnTo>
                    <a:pt x="3215221" y="407987"/>
                  </a:lnTo>
                  <a:lnTo>
                    <a:pt x="3215221" y="170878"/>
                  </a:lnTo>
                  <a:close/>
                </a:path>
                <a:path w="4253865" h="449579">
                  <a:moveTo>
                    <a:pt x="4253700" y="39395"/>
                  </a:moveTo>
                  <a:lnTo>
                    <a:pt x="4177500" y="1295"/>
                  </a:lnTo>
                  <a:lnTo>
                    <a:pt x="4177500" y="36220"/>
                  </a:lnTo>
                  <a:lnTo>
                    <a:pt x="3815092" y="36220"/>
                  </a:lnTo>
                  <a:lnTo>
                    <a:pt x="3815092" y="42570"/>
                  </a:lnTo>
                  <a:lnTo>
                    <a:pt x="4177500" y="42570"/>
                  </a:lnTo>
                  <a:lnTo>
                    <a:pt x="4177500" y="77495"/>
                  </a:lnTo>
                  <a:lnTo>
                    <a:pt x="4247350" y="42570"/>
                  </a:lnTo>
                  <a:lnTo>
                    <a:pt x="4253700" y="39395"/>
                  </a:lnTo>
                  <a:close/>
                </a:path>
              </a:pathLst>
            </a:custGeom>
            <a:solidFill>
              <a:srgbClr val="E96115"/>
            </a:solidFill>
          </p:spPr>
          <p:txBody>
            <a:bodyPr wrap="square" lIns="0" tIns="0" rIns="0" bIns="0" rtlCol="0"/>
            <a:lstStyle/>
            <a:p>
              <a:endParaRPr>
                <a:cs typeface="+mn-ea"/>
                <a:sym typeface="+mn-lt"/>
              </a:endParaRPr>
            </a:p>
          </p:txBody>
        </p:sp>
        <p:pic>
          <p:nvPicPr>
            <p:cNvPr id="36" name="object 3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096101" y="4803283"/>
              <a:ext cx="1625149" cy="276999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10518637" y="4910699"/>
              <a:ext cx="349250" cy="76200"/>
            </a:xfrm>
            <a:custGeom>
              <a:avLst/>
              <a:gdLst/>
              <a:ahLst/>
              <a:cxnLst/>
              <a:rect l="l" t="t" r="r" b="b"/>
              <a:pathLst>
                <a:path w="349250" h="76200">
                  <a:moveTo>
                    <a:pt x="272444" y="41274"/>
                  </a:moveTo>
                  <a:lnTo>
                    <a:pt x="272444" y="76200"/>
                  </a:lnTo>
                  <a:lnTo>
                    <a:pt x="342294" y="41275"/>
                  </a:lnTo>
                  <a:lnTo>
                    <a:pt x="272444" y="41274"/>
                  </a:lnTo>
                  <a:close/>
                </a:path>
                <a:path w="349250" h="76200">
                  <a:moveTo>
                    <a:pt x="272444" y="34924"/>
                  </a:moveTo>
                  <a:lnTo>
                    <a:pt x="272444" y="41274"/>
                  </a:lnTo>
                  <a:lnTo>
                    <a:pt x="285144" y="41275"/>
                  </a:lnTo>
                  <a:lnTo>
                    <a:pt x="285144" y="34925"/>
                  </a:lnTo>
                  <a:lnTo>
                    <a:pt x="272444" y="34924"/>
                  </a:lnTo>
                  <a:close/>
                </a:path>
                <a:path w="349250" h="76200">
                  <a:moveTo>
                    <a:pt x="272444" y="0"/>
                  </a:moveTo>
                  <a:lnTo>
                    <a:pt x="272444" y="34924"/>
                  </a:lnTo>
                  <a:lnTo>
                    <a:pt x="285144" y="34925"/>
                  </a:lnTo>
                  <a:lnTo>
                    <a:pt x="285144" y="41275"/>
                  </a:lnTo>
                  <a:lnTo>
                    <a:pt x="342296" y="41273"/>
                  </a:lnTo>
                  <a:lnTo>
                    <a:pt x="348644" y="38100"/>
                  </a:lnTo>
                  <a:lnTo>
                    <a:pt x="272444" y="0"/>
                  </a:lnTo>
                  <a:close/>
                </a:path>
                <a:path w="349250" h="76200">
                  <a:moveTo>
                    <a:pt x="0" y="34923"/>
                  </a:moveTo>
                  <a:lnTo>
                    <a:pt x="0" y="41273"/>
                  </a:lnTo>
                  <a:lnTo>
                    <a:pt x="272444" y="41274"/>
                  </a:lnTo>
                  <a:lnTo>
                    <a:pt x="272444" y="34924"/>
                  </a:lnTo>
                  <a:lnTo>
                    <a:pt x="0" y="34923"/>
                  </a:lnTo>
                  <a:close/>
                </a:path>
              </a:pathLst>
            </a:custGeom>
            <a:solidFill>
              <a:srgbClr val="E96115"/>
            </a:solidFill>
          </p:spPr>
          <p:txBody>
            <a:bodyPr wrap="square" lIns="0" tIns="0" rIns="0" bIns="0" rtlCol="0"/>
            <a:lstStyle/>
            <a:p>
              <a:endParaRPr>
                <a:cs typeface="+mn-ea"/>
                <a:sym typeface="+mn-lt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158782" y="1044955"/>
            <a:ext cx="1482725" cy="11079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6860">
              <a:lnSpc>
                <a:spcPct val="100000"/>
              </a:lnSpc>
              <a:spcBef>
                <a:spcPts val="100"/>
              </a:spcBef>
            </a:pPr>
            <a:r>
              <a:rPr lang="zh-CN" sz="1200" dirty="0">
                <a:solidFill>
                  <a:srgbClr val="FFFFFF"/>
                </a:solidFill>
                <a:cs typeface="+mn-ea"/>
                <a:sym typeface="+mn-lt"/>
              </a:rPr>
              <a:t>模型创建</a:t>
            </a:r>
          </a:p>
          <a:p>
            <a:pPr marL="127000" marR="429895" indent="-114300">
              <a:lnSpc>
                <a:spcPct val="100000"/>
              </a:lnSpc>
              <a:spcBef>
                <a:spcPts val="1135"/>
              </a:spcBef>
              <a:buFont typeface="Arial"/>
              <a:buChar char="•"/>
              <a:tabLst>
                <a:tab pos="127000" algn="l"/>
              </a:tabLst>
            </a:pPr>
            <a:r>
              <a:rPr lang="zh-CN" sz="1000" dirty="0">
                <a:solidFill>
                  <a:srgbClr val="525252"/>
                </a:solidFill>
                <a:cs typeface="+mn-ea"/>
                <a:sym typeface="+mn-lt"/>
              </a:rPr>
              <a:t>模型和数据集</a:t>
            </a:r>
            <a:r>
              <a:rPr lang="en-US" altLang="zh-CN" sz="1000" dirty="0">
                <a:solidFill>
                  <a:srgbClr val="525252"/>
                </a:solidFill>
                <a:cs typeface="+mn-ea"/>
                <a:sym typeface="+mn-lt"/>
              </a:rPr>
              <a:t/>
            </a:r>
            <a:br>
              <a:rPr lang="en-US" altLang="zh-CN" sz="1000" dirty="0">
                <a:solidFill>
                  <a:srgbClr val="525252"/>
                </a:solidFill>
                <a:cs typeface="+mn-ea"/>
                <a:sym typeface="+mn-lt"/>
              </a:rPr>
            </a:br>
            <a:r>
              <a:rPr lang="zh-CN" sz="1000" dirty="0">
                <a:solidFill>
                  <a:srgbClr val="525252"/>
                </a:solidFill>
                <a:cs typeface="+mn-ea"/>
                <a:sym typeface="+mn-lt"/>
              </a:rPr>
              <a:t>推荐</a:t>
            </a:r>
          </a:p>
          <a:p>
            <a:pPr marL="127000" indent="-114300">
              <a:lnSpc>
                <a:spcPct val="100000"/>
              </a:lnSpc>
              <a:buFont typeface="Arial"/>
              <a:buChar char="•"/>
              <a:tabLst>
                <a:tab pos="127000" algn="l"/>
              </a:tabLst>
            </a:pPr>
            <a:r>
              <a:rPr lang="zh-CN" sz="1000" dirty="0">
                <a:solidFill>
                  <a:srgbClr val="525252"/>
                </a:solidFill>
                <a:cs typeface="+mn-ea"/>
                <a:sym typeface="+mn-lt"/>
              </a:rPr>
              <a:t>参考训练模型</a:t>
            </a:r>
          </a:p>
          <a:p>
            <a:pPr marL="127000" marR="5080" indent="-114300">
              <a:lnSpc>
                <a:spcPct val="100000"/>
              </a:lnSpc>
              <a:buFont typeface="Arial"/>
              <a:buChar char="•"/>
              <a:tabLst>
                <a:tab pos="127000" algn="l"/>
              </a:tabLst>
            </a:pPr>
            <a:r>
              <a:rPr lang="zh-CN" sz="1000" dirty="0">
                <a:solidFill>
                  <a:srgbClr val="525252"/>
                </a:solidFill>
                <a:cs typeface="+mn-ea"/>
                <a:sym typeface="+mn-lt"/>
              </a:rPr>
              <a:t>工具链设置 (GETi™/  OpenVINO™)</a:t>
            </a:r>
          </a:p>
        </p:txBody>
      </p:sp>
      <p:grpSp>
        <p:nvGrpSpPr>
          <p:cNvPr id="39" name="object 39"/>
          <p:cNvGrpSpPr/>
          <p:nvPr/>
        </p:nvGrpSpPr>
        <p:grpSpPr>
          <a:xfrm>
            <a:off x="2759416" y="2912492"/>
            <a:ext cx="2313940" cy="277495"/>
            <a:chOff x="2759416" y="2912492"/>
            <a:chExt cx="2313940" cy="277495"/>
          </a:xfrm>
        </p:grpSpPr>
        <p:sp>
          <p:nvSpPr>
            <p:cNvPr id="40" name="object 40"/>
            <p:cNvSpPr/>
            <p:nvPr/>
          </p:nvSpPr>
          <p:spPr>
            <a:xfrm>
              <a:off x="2759405" y="3012896"/>
              <a:ext cx="2313940" cy="154940"/>
            </a:xfrm>
            <a:custGeom>
              <a:avLst/>
              <a:gdLst/>
              <a:ahLst/>
              <a:cxnLst/>
              <a:rect l="l" t="t" r="r" b="b"/>
              <a:pathLst>
                <a:path w="2313940" h="154939">
                  <a:moveTo>
                    <a:pt x="346938" y="38100"/>
                  </a:moveTo>
                  <a:lnTo>
                    <a:pt x="340588" y="34925"/>
                  </a:lnTo>
                  <a:lnTo>
                    <a:pt x="270738" y="0"/>
                  </a:lnTo>
                  <a:lnTo>
                    <a:pt x="270738" y="34925"/>
                  </a:lnTo>
                  <a:lnTo>
                    <a:pt x="170294" y="34925"/>
                  </a:lnTo>
                  <a:lnTo>
                    <a:pt x="170294" y="148564"/>
                  </a:lnTo>
                  <a:lnTo>
                    <a:pt x="0" y="148564"/>
                  </a:lnTo>
                  <a:lnTo>
                    <a:pt x="0" y="154914"/>
                  </a:lnTo>
                  <a:lnTo>
                    <a:pt x="176644" y="154914"/>
                  </a:lnTo>
                  <a:lnTo>
                    <a:pt x="176644" y="151739"/>
                  </a:lnTo>
                  <a:lnTo>
                    <a:pt x="176644" y="148564"/>
                  </a:lnTo>
                  <a:lnTo>
                    <a:pt x="176644" y="41275"/>
                  </a:lnTo>
                  <a:lnTo>
                    <a:pt x="270738" y="41275"/>
                  </a:lnTo>
                  <a:lnTo>
                    <a:pt x="270738" y="76200"/>
                  </a:lnTo>
                  <a:lnTo>
                    <a:pt x="340588" y="41275"/>
                  </a:lnTo>
                  <a:lnTo>
                    <a:pt x="346938" y="38100"/>
                  </a:lnTo>
                  <a:close/>
                </a:path>
                <a:path w="2313940" h="154939">
                  <a:moveTo>
                    <a:pt x="2313673" y="38100"/>
                  </a:moveTo>
                  <a:lnTo>
                    <a:pt x="2307323" y="34925"/>
                  </a:lnTo>
                  <a:lnTo>
                    <a:pt x="2237473" y="0"/>
                  </a:lnTo>
                  <a:lnTo>
                    <a:pt x="2237473" y="34925"/>
                  </a:lnTo>
                  <a:lnTo>
                    <a:pt x="1971929" y="34925"/>
                  </a:lnTo>
                  <a:lnTo>
                    <a:pt x="1971929" y="41275"/>
                  </a:lnTo>
                  <a:lnTo>
                    <a:pt x="2237473" y="41275"/>
                  </a:lnTo>
                  <a:lnTo>
                    <a:pt x="2237473" y="76200"/>
                  </a:lnTo>
                  <a:lnTo>
                    <a:pt x="2313673" y="38100"/>
                  </a:lnTo>
                  <a:close/>
                </a:path>
              </a:pathLst>
            </a:custGeom>
            <a:solidFill>
              <a:srgbClr val="E96115"/>
            </a:solidFill>
          </p:spPr>
          <p:txBody>
            <a:bodyPr wrap="square" lIns="0" tIns="0" rIns="0" bIns="0" rtlCol="0"/>
            <a:lstStyle/>
            <a:p>
              <a:endParaRPr>
                <a:cs typeface="+mn-ea"/>
                <a:sym typeface="+mn-lt"/>
              </a:endParaRPr>
            </a:p>
          </p:txBody>
        </p:sp>
        <p:pic>
          <p:nvPicPr>
            <p:cNvPr id="41" name="object 4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106353" y="2912492"/>
              <a:ext cx="1624985" cy="276998"/>
            </a:xfrm>
            <a:prstGeom prst="rect">
              <a:avLst/>
            </a:prstGeom>
          </p:spPr>
        </p:pic>
      </p:grpSp>
      <p:sp>
        <p:nvSpPr>
          <p:cNvPr id="42" name="object 42"/>
          <p:cNvSpPr txBox="1"/>
          <p:nvPr/>
        </p:nvSpPr>
        <p:spPr>
          <a:xfrm>
            <a:off x="3158780" y="2931667"/>
            <a:ext cx="1404620" cy="812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4310">
              <a:lnSpc>
                <a:spcPct val="100000"/>
              </a:lnSpc>
              <a:spcBef>
                <a:spcPts val="100"/>
              </a:spcBef>
            </a:pPr>
            <a:r>
              <a:rPr lang="zh-CN" sz="1200">
                <a:solidFill>
                  <a:srgbClr val="FFFFFF"/>
                </a:solidFill>
                <a:cs typeface="+mn-ea"/>
                <a:sym typeface="+mn-lt"/>
              </a:rPr>
              <a:t>模型转换</a:t>
            </a:r>
          </a:p>
          <a:p>
            <a:pPr marL="127000" indent="-114300">
              <a:lnSpc>
                <a:spcPct val="100000"/>
              </a:lnSpc>
              <a:spcBef>
                <a:spcPts val="1160"/>
              </a:spcBef>
              <a:buFont typeface="Arial"/>
              <a:buChar char="•"/>
              <a:tabLst>
                <a:tab pos="127000" algn="l"/>
              </a:tabLst>
            </a:pPr>
            <a:r>
              <a:rPr lang="zh-CN" sz="1000">
                <a:solidFill>
                  <a:srgbClr val="525252"/>
                </a:solidFill>
                <a:cs typeface="+mn-ea"/>
                <a:sym typeface="+mn-lt"/>
              </a:rPr>
              <a:t>模型优化</a:t>
            </a:r>
          </a:p>
          <a:p>
            <a:pPr marL="127000" indent="-114300">
              <a:lnSpc>
                <a:spcPct val="100000"/>
              </a:lnSpc>
              <a:buFont typeface="Arial"/>
              <a:buChar char="•"/>
              <a:tabLst>
                <a:tab pos="127000" algn="l"/>
              </a:tabLst>
            </a:pPr>
            <a:r>
              <a:rPr lang="zh-CN" sz="1000">
                <a:solidFill>
                  <a:srgbClr val="525252"/>
                </a:solidFill>
                <a:cs typeface="+mn-ea"/>
                <a:sym typeface="+mn-lt"/>
              </a:rPr>
              <a:t>模型量化</a:t>
            </a:r>
          </a:p>
          <a:p>
            <a:pPr marL="127000" indent="-114300">
              <a:lnSpc>
                <a:spcPct val="100000"/>
              </a:lnSpc>
              <a:buFont typeface="Arial"/>
              <a:buChar char="•"/>
              <a:tabLst>
                <a:tab pos="127000" algn="l"/>
              </a:tabLst>
            </a:pPr>
            <a:r>
              <a:rPr lang="zh-CN" sz="1000">
                <a:solidFill>
                  <a:srgbClr val="525252"/>
                </a:solidFill>
                <a:cs typeface="+mn-ea"/>
                <a:sym typeface="+mn-lt"/>
              </a:rPr>
              <a:t>超参数调优</a:t>
            </a:r>
          </a:p>
        </p:txBody>
      </p:sp>
      <p:sp>
        <p:nvSpPr>
          <p:cNvPr id="43" name="object 43"/>
          <p:cNvSpPr txBox="1"/>
          <p:nvPr/>
        </p:nvSpPr>
        <p:spPr>
          <a:xfrm>
            <a:off x="5120365" y="2904569"/>
            <a:ext cx="1422400" cy="405111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309245" marR="300355" algn="just">
              <a:lnSpc>
                <a:spcPct val="100800"/>
              </a:lnSpc>
              <a:spcBef>
                <a:spcPts val="250"/>
              </a:spcBef>
            </a:pPr>
            <a:r>
              <a:rPr lang="zh-CN" sz="1200">
                <a:solidFill>
                  <a:srgbClr val="FFFFFF"/>
                </a:solidFill>
                <a:cs typeface="+mn-ea"/>
                <a:sym typeface="+mn-lt"/>
              </a:rPr>
              <a:t>性能评估和优化</a:t>
            </a:r>
          </a:p>
        </p:txBody>
      </p:sp>
      <p:pic>
        <p:nvPicPr>
          <p:cNvPr id="44" name="object 44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294181" y="2904569"/>
            <a:ext cx="1237885" cy="276998"/>
          </a:xfrm>
          <a:prstGeom prst="rect">
            <a:avLst/>
          </a:prstGeom>
        </p:spPr>
      </p:pic>
      <p:sp>
        <p:nvSpPr>
          <p:cNvPr id="45" name="object 45"/>
          <p:cNvSpPr txBox="1"/>
          <p:nvPr/>
        </p:nvSpPr>
        <p:spPr>
          <a:xfrm>
            <a:off x="7575780" y="2925571"/>
            <a:ext cx="67564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sz="1200">
                <a:solidFill>
                  <a:srgbClr val="FFFFFF"/>
                </a:solidFill>
                <a:cs typeface="+mn-ea"/>
                <a:sym typeface="+mn-lt"/>
              </a:rPr>
              <a:t>评估</a:t>
            </a:r>
          </a:p>
        </p:txBody>
      </p:sp>
      <p:pic>
        <p:nvPicPr>
          <p:cNvPr id="46" name="object 46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0872894" y="2904569"/>
            <a:ext cx="1178278" cy="461665"/>
          </a:xfrm>
          <a:prstGeom prst="rect">
            <a:avLst/>
          </a:prstGeom>
        </p:spPr>
      </p:pic>
      <p:sp>
        <p:nvSpPr>
          <p:cNvPr id="47" name="object 47"/>
          <p:cNvSpPr txBox="1"/>
          <p:nvPr/>
        </p:nvSpPr>
        <p:spPr>
          <a:xfrm>
            <a:off x="10872894" y="2904569"/>
            <a:ext cx="1178560" cy="207173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82800" marR="200025" algn="ctr">
              <a:lnSpc>
                <a:spcPct val="103299"/>
              </a:lnSpc>
              <a:spcBef>
                <a:spcPts val="215"/>
              </a:spcBef>
            </a:pPr>
            <a:r>
              <a:rPr lang="zh-CN" sz="1200">
                <a:solidFill>
                  <a:srgbClr val="FFFFFF"/>
                </a:solidFill>
                <a:cs typeface="+mn-ea"/>
                <a:sym typeface="+mn-lt"/>
              </a:rPr>
              <a:t>客户部署</a:t>
            </a:r>
          </a:p>
        </p:txBody>
      </p:sp>
      <p:sp>
        <p:nvSpPr>
          <p:cNvPr id="48" name="object 48"/>
          <p:cNvSpPr txBox="1"/>
          <p:nvPr/>
        </p:nvSpPr>
        <p:spPr>
          <a:xfrm>
            <a:off x="3096101" y="4803283"/>
            <a:ext cx="1625600" cy="218650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259079">
              <a:lnSpc>
                <a:spcPct val="100000"/>
              </a:lnSpc>
              <a:spcBef>
                <a:spcPts val="265"/>
              </a:spcBef>
            </a:pPr>
            <a:r>
              <a:rPr lang="zh-CN" sz="1200">
                <a:solidFill>
                  <a:srgbClr val="FFFFFF"/>
                </a:solidFill>
                <a:cs typeface="+mn-ea"/>
                <a:sym typeface="+mn-lt"/>
              </a:rPr>
              <a:t>模型再训练</a:t>
            </a:r>
          </a:p>
        </p:txBody>
      </p:sp>
      <p:pic>
        <p:nvPicPr>
          <p:cNvPr id="49" name="object 49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5140476" y="4803283"/>
            <a:ext cx="1422081" cy="646330"/>
          </a:xfrm>
          <a:prstGeom prst="rect">
            <a:avLst/>
          </a:prstGeom>
        </p:spPr>
      </p:pic>
      <p:sp>
        <p:nvSpPr>
          <p:cNvPr id="50" name="object 50"/>
          <p:cNvSpPr txBox="1"/>
          <p:nvPr/>
        </p:nvSpPr>
        <p:spPr>
          <a:xfrm>
            <a:off x="5140476" y="4803283"/>
            <a:ext cx="1422400" cy="405751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309245" marR="300355" algn="just">
              <a:lnSpc>
                <a:spcPct val="100800"/>
              </a:lnSpc>
              <a:spcBef>
                <a:spcPts val="254"/>
              </a:spcBef>
            </a:pPr>
            <a:r>
              <a:rPr lang="zh-CN" sz="1200">
                <a:solidFill>
                  <a:srgbClr val="FFFFFF"/>
                </a:solidFill>
                <a:cs typeface="+mn-ea"/>
                <a:sym typeface="+mn-lt"/>
              </a:rPr>
              <a:t>性能评估和优化</a:t>
            </a:r>
          </a:p>
        </p:txBody>
      </p:sp>
      <p:pic>
        <p:nvPicPr>
          <p:cNvPr id="51" name="object 51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7314291" y="4803283"/>
            <a:ext cx="1237885" cy="276999"/>
          </a:xfrm>
          <a:prstGeom prst="rect">
            <a:avLst/>
          </a:prstGeom>
        </p:spPr>
      </p:pic>
      <p:sp>
        <p:nvSpPr>
          <p:cNvPr id="52" name="object 52"/>
          <p:cNvSpPr txBox="1"/>
          <p:nvPr/>
        </p:nvSpPr>
        <p:spPr>
          <a:xfrm>
            <a:off x="7595890" y="4824476"/>
            <a:ext cx="67564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sz="1200">
                <a:solidFill>
                  <a:srgbClr val="FFFFFF"/>
                </a:solidFill>
                <a:cs typeface="+mn-ea"/>
                <a:sym typeface="+mn-lt"/>
              </a:rPr>
              <a:t>评估</a:t>
            </a:r>
          </a:p>
        </p:txBody>
      </p:sp>
      <p:pic>
        <p:nvPicPr>
          <p:cNvPr id="53" name="object 5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0872894" y="4803283"/>
            <a:ext cx="1178278" cy="461665"/>
          </a:xfrm>
          <a:prstGeom prst="rect">
            <a:avLst/>
          </a:prstGeom>
        </p:spPr>
      </p:pic>
      <p:sp>
        <p:nvSpPr>
          <p:cNvPr id="54" name="object 54"/>
          <p:cNvSpPr txBox="1"/>
          <p:nvPr/>
        </p:nvSpPr>
        <p:spPr>
          <a:xfrm>
            <a:off x="10872894" y="4803283"/>
            <a:ext cx="1178560" cy="207813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82800" marR="200025" algn="ctr">
              <a:lnSpc>
                <a:spcPct val="103299"/>
              </a:lnSpc>
              <a:spcBef>
                <a:spcPts val="219"/>
              </a:spcBef>
            </a:pPr>
            <a:r>
              <a:rPr lang="zh-CN" sz="1200">
                <a:solidFill>
                  <a:srgbClr val="FFFFFF"/>
                </a:solidFill>
                <a:cs typeface="+mn-ea"/>
                <a:sym typeface="+mn-lt"/>
              </a:rPr>
              <a:t>客户部署</a:t>
            </a:r>
          </a:p>
        </p:txBody>
      </p:sp>
      <p:grpSp>
        <p:nvGrpSpPr>
          <p:cNvPr id="55" name="object 55"/>
          <p:cNvGrpSpPr/>
          <p:nvPr/>
        </p:nvGrpSpPr>
        <p:grpSpPr>
          <a:xfrm>
            <a:off x="6562556" y="2904569"/>
            <a:ext cx="3961765" cy="551180"/>
            <a:chOff x="6562556" y="2904569"/>
            <a:chExt cx="3961765" cy="551180"/>
          </a:xfrm>
        </p:grpSpPr>
        <p:pic>
          <p:nvPicPr>
            <p:cNvPr id="56" name="object 5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562556" y="3379268"/>
              <a:ext cx="228795" cy="76200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8970673" y="2904569"/>
              <a:ext cx="1553575" cy="276998"/>
            </a:xfrm>
            <a:prstGeom prst="rect">
              <a:avLst/>
            </a:prstGeom>
          </p:spPr>
        </p:pic>
      </p:grpSp>
      <p:grpSp>
        <p:nvGrpSpPr>
          <p:cNvPr id="58" name="object 58"/>
          <p:cNvGrpSpPr/>
          <p:nvPr/>
        </p:nvGrpSpPr>
        <p:grpSpPr>
          <a:xfrm>
            <a:off x="6562557" y="4803283"/>
            <a:ext cx="3961765" cy="555625"/>
            <a:chOff x="6562557" y="4803283"/>
            <a:chExt cx="3961765" cy="555625"/>
          </a:xfrm>
        </p:grpSpPr>
        <p:pic>
          <p:nvPicPr>
            <p:cNvPr id="59" name="object 5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562557" y="5282474"/>
              <a:ext cx="248904" cy="76200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8970674" y="4803283"/>
              <a:ext cx="1553575" cy="276999"/>
            </a:xfrm>
            <a:prstGeom prst="rect">
              <a:avLst/>
            </a:prstGeom>
          </p:spPr>
        </p:pic>
      </p:grpSp>
      <p:sp>
        <p:nvSpPr>
          <p:cNvPr id="61" name="object 61"/>
          <p:cNvSpPr txBox="1"/>
          <p:nvPr/>
        </p:nvSpPr>
        <p:spPr>
          <a:xfrm>
            <a:off x="9049414" y="2925571"/>
            <a:ext cx="1525905" cy="12747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00">
              <a:lnSpc>
                <a:spcPct val="100000"/>
              </a:lnSpc>
              <a:spcBef>
                <a:spcPts val="100"/>
              </a:spcBef>
            </a:pPr>
            <a:r>
              <a:rPr lang="zh-CN" sz="1200">
                <a:solidFill>
                  <a:srgbClr val="FFFFFF"/>
                </a:solidFill>
                <a:cs typeface="+mn-ea"/>
                <a:sym typeface="+mn-lt"/>
              </a:rPr>
              <a:t>可交付物</a:t>
            </a:r>
          </a:p>
          <a:p>
            <a:pPr marL="127000" marR="174625" indent="-114300">
              <a:lnSpc>
                <a:spcPct val="100000"/>
              </a:lnSpc>
              <a:spcBef>
                <a:spcPts val="1185"/>
              </a:spcBef>
              <a:buFont typeface="Arial"/>
              <a:buChar char="•"/>
              <a:tabLst>
                <a:tab pos="127000" algn="l"/>
              </a:tabLst>
            </a:pPr>
            <a:r>
              <a:rPr lang="zh-CN" sz="1000">
                <a:solidFill>
                  <a:srgbClr val="525252"/>
                </a:solidFill>
                <a:cs typeface="+mn-ea"/>
                <a:sym typeface="+mn-lt"/>
              </a:rPr>
              <a:t>英特尔优化的训练后模型</a:t>
            </a:r>
          </a:p>
          <a:p>
            <a:pPr marL="127000" indent="-114300">
              <a:lnSpc>
                <a:spcPct val="100000"/>
              </a:lnSpc>
              <a:buFont typeface="Arial"/>
              <a:buChar char="•"/>
              <a:tabLst>
                <a:tab pos="127000" algn="l"/>
              </a:tabLst>
            </a:pPr>
            <a:r>
              <a:rPr lang="zh-CN" sz="1000">
                <a:solidFill>
                  <a:srgbClr val="525252"/>
                </a:solidFill>
                <a:cs typeface="+mn-ea"/>
                <a:sym typeface="+mn-lt"/>
              </a:rPr>
              <a:t>平台建议</a:t>
            </a:r>
          </a:p>
          <a:p>
            <a:pPr marL="127000" indent="-114300">
              <a:lnSpc>
                <a:spcPct val="100000"/>
              </a:lnSpc>
              <a:buFont typeface="Arial"/>
              <a:buChar char="•"/>
              <a:tabLst>
                <a:tab pos="127000" algn="l"/>
              </a:tabLst>
            </a:pPr>
            <a:r>
              <a:rPr lang="zh-CN" sz="1000">
                <a:solidFill>
                  <a:srgbClr val="525252"/>
                </a:solidFill>
                <a:cs typeface="+mn-ea"/>
                <a:sym typeface="+mn-lt"/>
              </a:rPr>
              <a:t>参考实现</a:t>
            </a:r>
          </a:p>
          <a:p>
            <a:pPr marL="127000" indent="-114300">
              <a:lnSpc>
                <a:spcPct val="100000"/>
              </a:lnSpc>
              <a:buFont typeface="Arial"/>
              <a:buChar char="•"/>
              <a:tabLst>
                <a:tab pos="127000" algn="l"/>
              </a:tabLst>
            </a:pPr>
            <a:r>
              <a:rPr lang="zh-CN" sz="1000">
                <a:solidFill>
                  <a:srgbClr val="525252"/>
                </a:solidFill>
                <a:cs typeface="+mn-ea"/>
                <a:sym typeface="+mn-lt"/>
              </a:rPr>
              <a:t>性能报告</a:t>
            </a:r>
          </a:p>
          <a:p>
            <a:pPr marL="127000" marR="478155" indent="-114300">
              <a:lnSpc>
                <a:spcPct val="100000"/>
              </a:lnSpc>
              <a:buFont typeface="Arial"/>
              <a:buChar char="•"/>
              <a:tabLst>
                <a:tab pos="127000" algn="l"/>
              </a:tabLst>
            </a:pPr>
            <a:r>
              <a:rPr lang="zh-CN" sz="1000">
                <a:solidFill>
                  <a:srgbClr val="525252"/>
                </a:solidFill>
                <a:cs typeface="+mn-ea"/>
                <a:sym typeface="+mn-lt"/>
              </a:rPr>
              <a:t>超参数配置文件</a:t>
            </a:r>
          </a:p>
        </p:txBody>
      </p:sp>
      <p:sp>
        <p:nvSpPr>
          <p:cNvPr id="62" name="object 62"/>
          <p:cNvSpPr txBox="1"/>
          <p:nvPr/>
        </p:nvSpPr>
        <p:spPr>
          <a:xfrm>
            <a:off x="9069523" y="4824476"/>
            <a:ext cx="1718310" cy="11079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180">
              <a:lnSpc>
                <a:spcPct val="100000"/>
              </a:lnSpc>
              <a:spcBef>
                <a:spcPts val="100"/>
              </a:spcBef>
            </a:pPr>
            <a:r>
              <a:rPr lang="zh-CN" sz="1200">
                <a:solidFill>
                  <a:srgbClr val="FFFFFF"/>
                </a:solidFill>
                <a:cs typeface="+mn-ea"/>
                <a:sym typeface="+mn-lt"/>
              </a:rPr>
              <a:t>可交付物</a:t>
            </a:r>
          </a:p>
          <a:p>
            <a:pPr marL="127000" indent="-114300">
              <a:lnSpc>
                <a:spcPct val="100000"/>
              </a:lnSpc>
              <a:spcBef>
                <a:spcPts val="1135"/>
              </a:spcBef>
              <a:buFont typeface="Arial"/>
              <a:buChar char="•"/>
              <a:tabLst>
                <a:tab pos="127000" algn="l"/>
              </a:tabLst>
            </a:pPr>
            <a:r>
              <a:rPr lang="zh-CN" sz="1000">
                <a:solidFill>
                  <a:srgbClr val="525252"/>
                </a:solidFill>
                <a:cs typeface="+mn-ea"/>
                <a:sym typeface="+mn-lt"/>
              </a:rPr>
              <a:t>英特尔优化的训练后模型</a:t>
            </a:r>
          </a:p>
          <a:p>
            <a:pPr marL="127000" indent="-114300">
              <a:lnSpc>
                <a:spcPct val="100000"/>
              </a:lnSpc>
              <a:buFont typeface="Arial"/>
              <a:buChar char="•"/>
              <a:tabLst>
                <a:tab pos="127000" algn="l"/>
              </a:tabLst>
            </a:pPr>
            <a:r>
              <a:rPr lang="zh-CN" sz="1000">
                <a:solidFill>
                  <a:srgbClr val="525252"/>
                </a:solidFill>
                <a:cs typeface="+mn-ea"/>
                <a:sym typeface="+mn-lt"/>
              </a:rPr>
              <a:t>平台建议</a:t>
            </a:r>
          </a:p>
          <a:p>
            <a:pPr marL="127000" indent="-114300">
              <a:lnSpc>
                <a:spcPct val="100000"/>
              </a:lnSpc>
              <a:buFont typeface="Arial"/>
              <a:buChar char="•"/>
              <a:tabLst>
                <a:tab pos="127000" algn="l"/>
              </a:tabLst>
            </a:pPr>
            <a:r>
              <a:rPr lang="zh-CN" sz="1000">
                <a:solidFill>
                  <a:srgbClr val="525252"/>
                </a:solidFill>
                <a:cs typeface="+mn-ea"/>
                <a:sym typeface="+mn-lt"/>
              </a:rPr>
              <a:t>参考实现</a:t>
            </a:r>
          </a:p>
          <a:p>
            <a:pPr marL="127000" indent="-114300">
              <a:lnSpc>
                <a:spcPct val="100000"/>
              </a:lnSpc>
              <a:buFont typeface="Arial"/>
              <a:buChar char="•"/>
              <a:tabLst>
                <a:tab pos="127000" algn="l"/>
              </a:tabLst>
            </a:pPr>
            <a:r>
              <a:rPr lang="zh-CN" sz="1000">
                <a:solidFill>
                  <a:srgbClr val="525252"/>
                </a:solidFill>
                <a:cs typeface="+mn-ea"/>
                <a:sym typeface="+mn-lt"/>
              </a:rPr>
              <a:t>性能报告</a:t>
            </a:r>
          </a:p>
          <a:p>
            <a:pPr marL="127000" marR="671830" indent="-114300">
              <a:lnSpc>
                <a:spcPct val="100000"/>
              </a:lnSpc>
              <a:buFont typeface="Arial"/>
              <a:buChar char="•"/>
              <a:tabLst>
                <a:tab pos="127000" algn="l"/>
              </a:tabLst>
            </a:pPr>
            <a:r>
              <a:rPr lang="zh-CN" sz="1000">
                <a:solidFill>
                  <a:srgbClr val="525252"/>
                </a:solidFill>
                <a:cs typeface="+mn-ea"/>
                <a:sym typeface="+mn-lt"/>
              </a:rPr>
              <a:t>超参数配置文件</a:t>
            </a:r>
          </a:p>
        </p:txBody>
      </p:sp>
      <p:sp>
        <p:nvSpPr>
          <p:cNvPr id="63" name="object 63"/>
          <p:cNvSpPr txBox="1"/>
          <p:nvPr/>
        </p:nvSpPr>
        <p:spPr>
          <a:xfrm>
            <a:off x="552484" y="929132"/>
            <a:ext cx="1872197" cy="412549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R="5080">
              <a:lnSpc>
                <a:spcPct val="105000"/>
              </a:lnSpc>
              <a:spcBef>
                <a:spcPts val="25"/>
              </a:spcBef>
            </a:pPr>
            <a:r>
              <a:rPr lang="zh-CN" sz="1200" dirty="0">
                <a:solidFill>
                  <a:srgbClr val="525252"/>
                </a:solidFill>
                <a:cs typeface="+mn-ea"/>
                <a:sym typeface="+mn-lt"/>
              </a:rPr>
              <a:t>服务 0：  </a:t>
            </a:r>
            <a:r>
              <a:rPr lang="zh-CN" sz="1200" dirty="0">
                <a:solidFill>
                  <a:srgbClr val="00C7FD"/>
                </a:solidFill>
                <a:cs typeface="+mn-ea"/>
                <a:sym typeface="+mn-lt"/>
              </a:rPr>
              <a:t>模型创建</a:t>
            </a:r>
          </a:p>
          <a:p>
            <a:pPr>
              <a:lnSpc>
                <a:spcPct val="100000"/>
              </a:lnSpc>
              <a:spcBef>
                <a:spcPts val="565"/>
              </a:spcBef>
            </a:pPr>
            <a:r>
              <a:rPr lang="zh-CN" sz="900" dirty="0">
                <a:solidFill>
                  <a:srgbClr val="525252"/>
                </a:solidFill>
                <a:cs typeface="+mn-ea"/>
                <a:sym typeface="+mn-lt"/>
              </a:rPr>
              <a:t>客户提供：</a:t>
            </a:r>
          </a:p>
        </p:txBody>
      </p:sp>
      <p:sp>
        <p:nvSpPr>
          <p:cNvPr id="64" name="object 64"/>
          <p:cNvSpPr txBox="1"/>
          <p:nvPr/>
        </p:nvSpPr>
        <p:spPr>
          <a:xfrm>
            <a:off x="1538968" y="2088896"/>
            <a:ext cx="965200" cy="143309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R="5080" algn="ctr">
              <a:lnSpc>
                <a:spcPct val="102200"/>
              </a:lnSpc>
              <a:spcBef>
                <a:spcPts val="75"/>
              </a:spcBef>
            </a:pPr>
            <a:r>
              <a:rPr lang="zh-CN" sz="900">
                <a:solidFill>
                  <a:srgbClr val="525252"/>
                </a:solidFill>
                <a:cs typeface="+mn-ea"/>
                <a:sym typeface="+mn-lt"/>
              </a:rPr>
              <a:t>问题陈述/用例</a:t>
            </a:r>
          </a:p>
        </p:txBody>
      </p:sp>
      <p:grpSp>
        <p:nvGrpSpPr>
          <p:cNvPr id="65" name="object 65"/>
          <p:cNvGrpSpPr/>
          <p:nvPr/>
        </p:nvGrpSpPr>
        <p:grpSpPr>
          <a:xfrm>
            <a:off x="789431" y="1527047"/>
            <a:ext cx="1511935" cy="521334"/>
            <a:chOff x="789431" y="1527047"/>
            <a:chExt cx="1511935" cy="521334"/>
          </a:xfrm>
        </p:grpSpPr>
        <p:pic>
          <p:nvPicPr>
            <p:cNvPr id="66" name="object 6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844040" y="1627631"/>
              <a:ext cx="457200" cy="408432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789431" y="1527047"/>
              <a:ext cx="521207" cy="521208"/>
            </a:xfrm>
            <a:prstGeom prst="rect">
              <a:avLst/>
            </a:prstGeom>
          </p:spPr>
        </p:pic>
      </p:grpSp>
      <p:sp>
        <p:nvSpPr>
          <p:cNvPr id="68" name="object 68"/>
          <p:cNvSpPr txBox="1"/>
          <p:nvPr/>
        </p:nvSpPr>
        <p:spPr>
          <a:xfrm>
            <a:off x="829890" y="2043176"/>
            <a:ext cx="411480" cy="433388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R="5080" algn="ctr">
              <a:lnSpc>
                <a:spcPct val="102200"/>
              </a:lnSpc>
              <a:spcBef>
                <a:spcPts val="75"/>
              </a:spcBef>
            </a:pPr>
            <a:r>
              <a:rPr lang="zh-CN" sz="900">
                <a:solidFill>
                  <a:srgbClr val="525252"/>
                </a:solidFill>
                <a:cs typeface="+mn-ea"/>
                <a:sym typeface="+mn-lt"/>
              </a:rPr>
              <a:t>KPI（FPS、TDP）</a:t>
            </a:r>
          </a:p>
        </p:txBody>
      </p:sp>
      <p:sp>
        <p:nvSpPr>
          <p:cNvPr id="69" name="object 69"/>
          <p:cNvSpPr txBox="1"/>
          <p:nvPr/>
        </p:nvSpPr>
        <p:spPr>
          <a:xfrm>
            <a:off x="517473" y="2904235"/>
            <a:ext cx="1137285" cy="606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zh-CN" sz="1200">
                <a:solidFill>
                  <a:srgbClr val="525252"/>
                </a:solidFill>
                <a:cs typeface="+mn-ea"/>
                <a:sym typeface="+mn-lt"/>
              </a:rPr>
              <a:t>服务 1：</a:t>
            </a:r>
          </a:p>
          <a:p>
            <a:pPr>
              <a:lnSpc>
                <a:spcPct val="100000"/>
              </a:lnSpc>
              <a:spcBef>
                <a:spcPts val="45"/>
              </a:spcBef>
            </a:pPr>
            <a:r>
              <a:rPr lang="zh-CN" sz="1200">
                <a:solidFill>
                  <a:srgbClr val="00C7FD"/>
                </a:solidFill>
                <a:cs typeface="+mn-ea"/>
                <a:sym typeface="+mn-lt"/>
              </a:rPr>
              <a:t>模型转换</a:t>
            </a:r>
          </a:p>
          <a:p>
            <a:pPr>
              <a:lnSpc>
                <a:spcPct val="100000"/>
              </a:lnSpc>
              <a:spcBef>
                <a:spcPts val="565"/>
              </a:spcBef>
            </a:pPr>
            <a:r>
              <a:rPr lang="zh-CN" sz="900">
                <a:solidFill>
                  <a:srgbClr val="525252"/>
                </a:solidFill>
                <a:cs typeface="+mn-ea"/>
                <a:sym typeface="+mn-lt"/>
              </a:rPr>
              <a:t>客户提供：</a:t>
            </a:r>
          </a:p>
        </p:txBody>
      </p:sp>
      <p:sp>
        <p:nvSpPr>
          <p:cNvPr id="70" name="object 70"/>
          <p:cNvSpPr txBox="1"/>
          <p:nvPr/>
        </p:nvSpPr>
        <p:spPr>
          <a:xfrm>
            <a:off x="2211369" y="3966464"/>
            <a:ext cx="355600" cy="292131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R="5080" algn="ctr">
              <a:lnSpc>
                <a:spcPct val="102200"/>
              </a:lnSpc>
              <a:spcBef>
                <a:spcPts val="75"/>
              </a:spcBef>
            </a:pPr>
            <a:r>
              <a:rPr lang="zh-CN" sz="900">
                <a:solidFill>
                  <a:srgbClr val="525252"/>
                </a:solidFill>
                <a:cs typeface="+mn-ea"/>
                <a:sym typeface="+mn-lt"/>
              </a:rPr>
              <a:t>图片示例</a:t>
            </a:r>
          </a:p>
        </p:txBody>
      </p:sp>
      <p:pic>
        <p:nvPicPr>
          <p:cNvPr id="71" name="object 71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365503" y="3474720"/>
            <a:ext cx="524256" cy="521208"/>
          </a:xfrm>
          <a:prstGeom prst="rect">
            <a:avLst/>
          </a:prstGeom>
        </p:spPr>
      </p:pic>
      <p:sp>
        <p:nvSpPr>
          <p:cNvPr id="72" name="object 72"/>
          <p:cNvSpPr txBox="1"/>
          <p:nvPr/>
        </p:nvSpPr>
        <p:spPr>
          <a:xfrm>
            <a:off x="1432923" y="3942079"/>
            <a:ext cx="411480" cy="4283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ctr">
              <a:lnSpc>
                <a:spcPct val="100000"/>
              </a:lnSpc>
              <a:spcBef>
                <a:spcPts val="100"/>
              </a:spcBef>
            </a:pPr>
            <a:r>
              <a:rPr lang="zh-CN" sz="900">
                <a:solidFill>
                  <a:srgbClr val="525252"/>
                </a:solidFill>
                <a:cs typeface="+mn-ea"/>
                <a:sym typeface="+mn-lt"/>
              </a:rPr>
              <a:t>KPI（FPS、TDP）</a:t>
            </a:r>
          </a:p>
        </p:txBody>
      </p:sp>
      <p:grpSp>
        <p:nvGrpSpPr>
          <p:cNvPr id="73" name="object 73"/>
          <p:cNvGrpSpPr/>
          <p:nvPr/>
        </p:nvGrpSpPr>
        <p:grpSpPr>
          <a:xfrm>
            <a:off x="422324" y="3493008"/>
            <a:ext cx="2254250" cy="518159"/>
            <a:chOff x="422324" y="3493008"/>
            <a:chExt cx="2254250" cy="518159"/>
          </a:xfrm>
        </p:grpSpPr>
        <p:pic>
          <p:nvPicPr>
            <p:cNvPr id="74" name="object 74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22324" y="3510470"/>
              <a:ext cx="889546" cy="500369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173223" y="3493008"/>
              <a:ext cx="502919" cy="502920"/>
            </a:xfrm>
            <a:prstGeom prst="rect">
              <a:avLst/>
            </a:prstGeom>
          </p:spPr>
        </p:pic>
      </p:grpSp>
      <p:sp>
        <p:nvSpPr>
          <p:cNvPr id="76" name="object 76"/>
          <p:cNvSpPr txBox="1"/>
          <p:nvPr/>
        </p:nvSpPr>
        <p:spPr>
          <a:xfrm>
            <a:off x="721326" y="3939032"/>
            <a:ext cx="366395" cy="292131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R="5080" algn="ctr">
              <a:lnSpc>
                <a:spcPct val="102200"/>
              </a:lnSpc>
              <a:spcBef>
                <a:spcPts val="75"/>
              </a:spcBef>
            </a:pPr>
            <a:r>
              <a:rPr lang="zh-CN" sz="900">
                <a:solidFill>
                  <a:srgbClr val="525252"/>
                </a:solidFill>
                <a:cs typeface="+mn-ea"/>
                <a:sym typeface="+mn-lt"/>
              </a:rPr>
              <a:t>训练后模型</a:t>
            </a:r>
          </a:p>
        </p:txBody>
      </p:sp>
      <p:sp>
        <p:nvSpPr>
          <p:cNvPr id="77" name="object 77"/>
          <p:cNvSpPr txBox="1"/>
          <p:nvPr/>
        </p:nvSpPr>
        <p:spPr>
          <a:xfrm>
            <a:off x="513764" y="4781804"/>
            <a:ext cx="1078230" cy="606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zh-CN" sz="1200">
                <a:solidFill>
                  <a:srgbClr val="525252"/>
                </a:solidFill>
                <a:cs typeface="+mn-ea"/>
                <a:sym typeface="+mn-lt"/>
              </a:rPr>
              <a:t>服务 2：</a:t>
            </a:r>
          </a:p>
          <a:p>
            <a:pPr>
              <a:lnSpc>
                <a:spcPct val="100000"/>
              </a:lnSpc>
              <a:spcBef>
                <a:spcPts val="45"/>
              </a:spcBef>
            </a:pPr>
            <a:r>
              <a:rPr lang="zh-CN" sz="1200">
                <a:solidFill>
                  <a:srgbClr val="00C7FD"/>
                </a:solidFill>
                <a:cs typeface="+mn-ea"/>
                <a:sym typeface="+mn-lt"/>
              </a:rPr>
              <a:t>模型再训练</a:t>
            </a:r>
          </a:p>
          <a:p>
            <a:pPr>
              <a:lnSpc>
                <a:spcPct val="100000"/>
              </a:lnSpc>
              <a:spcBef>
                <a:spcPts val="565"/>
              </a:spcBef>
            </a:pPr>
            <a:r>
              <a:rPr lang="zh-CN" sz="900">
                <a:solidFill>
                  <a:srgbClr val="525252"/>
                </a:solidFill>
                <a:cs typeface="+mn-ea"/>
                <a:sym typeface="+mn-lt"/>
              </a:rPr>
              <a:t>客户提供：</a:t>
            </a:r>
          </a:p>
        </p:txBody>
      </p:sp>
      <p:sp>
        <p:nvSpPr>
          <p:cNvPr id="78" name="object 78"/>
          <p:cNvSpPr txBox="1"/>
          <p:nvPr/>
        </p:nvSpPr>
        <p:spPr>
          <a:xfrm>
            <a:off x="2211516" y="5844032"/>
            <a:ext cx="413384" cy="292131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R="5080" algn="ctr">
              <a:lnSpc>
                <a:spcPct val="102200"/>
              </a:lnSpc>
              <a:spcBef>
                <a:spcPts val="75"/>
              </a:spcBef>
            </a:pPr>
            <a:r>
              <a:rPr lang="zh-CN" sz="900">
                <a:solidFill>
                  <a:srgbClr val="525252"/>
                </a:solidFill>
                <a:cs typeface="+mn-ea"/>
                <a:sym typeface="+mn-lt"/>
              </a:rPr>
              <a:t>完整的数据集</a:t>
            </a:r>
          </a:p>
        </p:txBody>
      </p:sp>
      <p:pic>
        <p:nvPicPr>
          <p:cNvPr id="79" name="object 79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362455" y="5349239"/>
            <a:ext cx="524256" cy="524256"/>
          </a:xfrm>
          <a:prstGeom prst="rect">
            <a:avLst/>
          </a:prstGeom>
        </p:spPr>
      </p:pic>
      <p:sp>
        <p:nvSpPr>
          <p:cNvPr id="80" name="object 80"/>
          <p:cNvSpPr txBox="1"/>
          <p:nvPr/>
        </p:nvSpPr>
        <p:spPr>
          <a:xfrm>
            <a:off x="1429213" y="5816600"/>
            <a:ext cx="411480" cy="433388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R="5080" algn="ctr">
              <a:lnSpc>
                <a:spcPct val="102200"/>
              </a:lnSpc>
              <a:spcBef>
                <a:spcPts val="75"/>
              </a:spcBef>
            </a:pPr>
            <a:r>
              <a:rPr lang="zh-CN" sz="900">
                <a:solidFill>
                  <a:srgbClr val="525252"/>
                </a:solidFill>
                <a:cs typeface="+mn-ea"/>
                <a:sym typeface="+mn-lt"/>
              </a:rPr>
              <a:t>KPI（FPS、TDP）</a:t>
            </a:r>
          </a:p>
        </p:txBody>
      </p:sp>
      <p:grpSp>
        <p:nvGrpSpPr>
          <p:cNvPr id="81" name="object 81"/>
          <p:cNvGrpSpPr/>
          <p:nvPr/>
        </p:nvGrpSpPr>
        <p:grpSpPr>
          <a:xfrm>
            <a:off x="418615" y="5370576"/>
            <a:ext cx="2254885" cy="516890"/>
            <a:chOff x="418615" y="5370576"/>
            <a:chExt cx="2254885" cy="516890"/>
          </a:xfrm>
        </p:grpSpPr>
        <p:pic>
          <p:nvPicPr>
            <p:cNvPr id="82" name="object 82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18615" y="5386995"/>
              <a:ext cx="889546" cy="500369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170175" y="5370576"/>
              <a:ext cx="502919" cy="502920"/>
            </a:xfrm>
            <a:prstGeom prst="rect">
              <a:avLst/>
            </a:prstGeom>
          </p:spPr>
        </p:pic>
      </p:grpSp>
      <p:sp>
        <p:nvSpPr>
          <p:cNvPr id="84" name="object 84"/>
          <p:cNvSpPr txBox="1"/>
          <p:nvPr/>
        </p:nvSpPr>
        <p:spPr>
          <a:xfrm>
            <a:off x="717617" y="5816600"/>
            <a:ext cx="366395" cy="292131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R="5080" algn="ctr">
              <a:lnSpc>
                <a:spcPct val="102200"/>
              </a:lnSpc>
              <a:spcBef>
                <a:spcPts val="75"/>
              </a:spcBef>
            </a:pPr>
            <a:r>
              <a:rPr lang="zh-CN" sz="900">
                <a:solidFill>
                  <a:srgbClr val="525252"/>
                </a:solidFill>
                <a:cs typeface="+mn-ea"/>
                <a:sym typeface="+mn-lt"/>
              </a:rPr>
              <a:t>训练后模型</a:t>
            </a:r>
          </a:p>
        </p:txBody>
      </p:sp>
      <p:sp>
        <p:nvSpPr>
          <p:cNvPr id="85" name="object 85"/>
          <p:cNvSpPr/>
          <p:nvPr/>
        </p:nvSpPr>
        <p:spPr>
          <a:xfrm>
            <a:off x="461045" y="2870578"/>
            <a:ext cx="2298700" cy="1513205"/>
          </a:xfrm>
          <a:custGeom>
            <a:avLst/>
            <a:gdLst/>
            <a:ahLst/>
            <a:cxnLst/>
            <a:rect l="l" t="t" r="r" b="b"/>
            <a:pathLst>
              <a:path w="2298700" h="1513204">
                <a:moveTo>
                  <a:pt x="0" y="0"/>
                </a:moveTo>
                <a:lnTo>
                  <a:pt x="2298372" y="0"/>
                </a:lnTo>
                <a:lnTo>
                  <a:pt x="2298372" y="1512629"/>
                </a:lnTo>
                <a:lnTo>
                  <a:pt x="0" y="1512629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68B5"/>
            </a:solidFill>
          </a:ln>
        </p:spPr>
        <p:txBody>
          <a:bodyPr wrap="square" lIns="0" tIns="0" rIns="0" bIns="0" rtlCol="0"/>
          <a:lstStyle/>
          <a:p>
            <a:endParaRPr>
              <a:cs typeface="+mn-ea"/>
              <a:sym typeface="+mn-lt"/>
            </a:endParaRPr>
          </a:p>
        </p:txBody>
      </p:sp>
      <p:sp>
        <p:nvSpPr>
          <p:cNvPr id="86" name="object 86"/>
          <p:cNvSpPr/>
          <p:nvPr/>
        </p:nvSpPr>
        <p:spPr>
          <a:xfrm>
            <a:off x="472983" y="958151"/>
            <a:ext cx="2298700" cy="1513205"/>
          </a:xfrm>
          <a:custGeom>
            <a:avLst/>
            <a:gdLst/>
            <a:ahLst/>
            <a:cxnLst/>
            <a:rect l="l" t="t" r="r" b="b"/>
            <a:pathLst>
              <a:path w="2298700" h="1513205">
                <a:moveTo>
                  <a:pt x="0" y="0"/>
                </a:moveTo>
                <a:lnTo>
                  <a:pt x="2298372" y="0"/>
                </a:lnTo>
                <a:lnTo>
                  <a:pt x="2298372" y="1512629"/>
                </a:lnTo>
                <a:lnTo>
                  <a:pt x="0" y="1512629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68B5"/>
            </a:solidFill>
          </a:ln>
        </p:spPr>
        <p:txBody>
          <a:bodyPr wrap="square" lIns="0" tIns="0" rIns="0" bIns="0" rtlCol="0"/>
          <a:lstStyle/>
          <a:p>
            <a:endParaRPr>
              <a:cs typeface="+mn-ea"/>
              <a:sym typeface="+mn-lt"/>
            </a:endParaRPr>
          </a:p>
        </p:txBody>
      </p:sp>
      <p:grpSp>
        <p:nvGrpSpPr>
          <p:cNvPr id="87" name="object 87"/>
          <p:cNvGrpSpPr/>
          <p:nvPr/>
        </p:nvGrpSpPr>
        <p:grpSpPr>
          <a:xfrm>
            <a:off x="459467" y="4781782"/>
            <a:ext cx="2637155" cy="1525905"/>
            <a:chOff x="459467" y="4781782"/>
            <a:chExt cx="2637155" cy="1525905"/>
          </a:xfrm>
        </p:grpSpPr>
        <p:sp>
          <p:nvSpPr>
            <p:cNvPr id="88" name="object 88"/>
            <p:cNvSpPr/>
            <p:nvPr/>
          </p:nvSpPr>
          <p:spPr>
            <a:xfrm>
              <a:off x="465817" y="4788132"/>
              <a:ext cx="2298700" cy="1513205"/>
            </a:xfrm>
            <a:custGeom>
              <a:avLst/>
              <a:gdLst/>
              <a:ahLst/>
              <a:cxnLst/>
              <a:rect l="l" t="t" r="r" b="b"/>
              <a:pathLst>
                <a:path w="2298700" h="1513204">
                  <a:moveTo>
                    <a:pt x="0" y="0"/>
                  </a:moveTo>
                  <a:lnTo>
                    <a:pt x="2298372" y="0"/>
                  </a:lnTo>
                  <a:lnTo>
                    <a:pt x="2298372" y="1512629"/>
                  </a:lnTo>
                  <a:lnTo>
                    <a:pt x="0" y="1512629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68B5"/>
              </a:solidFill>
            </a:ln>
          </p:spPr>
          <p:txBody>
            <a:bodyPr wrap="square" lIns="0" tIns="0" rIns="0" bIns="0" rtlCol="0"/>
            <a:lstStyle/>
            <a:p>
              <a:endParaRPr>
                <a:cs typeface="+mn-ea"/>
                <a:sym typeface="+mn-lt"/>
              </a:endParaRPr>
            </a:p>
          </p:txBody>
        </p:sp>
        <p:sp>
          <p:nvSpPr>
            <p:cNvPr id="89" name="object 89"/>
            <p:cNvSpPr/>
            <p:nvPr/>
          </p:nvSpPr>
          <p:spPr>
            <a:xfrm>
              <a:off x="2768963" y="4903684"/>
              <a:ext cx="327660" cy="76200"/>
            </a:xfrm>
            <a:custGeom>
              <a:avLst/>
              <a:gdLst/>
              <a:ahLst/>
              <a:cxnLst/>
              <a:rect l="l" t="t" r="r" b="b"/>
              <a:pathLst>
                <a:path w="327660" h="76200">
                  <a:moveTo>
                    <a:pt x="250938" y="41274"/>
                  </a:moveTo>
                  <a:lnTo>
                    <a:pt x="250938" y="76200"/>
                  </a:lnTo>
                  <a:lnTo>
                    <a:pt x="320788" y="41275"/>
                  </a:lnTo>
                  <a:lnTo>
                    <a:pt x="250938" y="41274"/>
                  </a:lnTo>
                  <a:close/>
                </a:path>
                <a:path w="327660" h="76200">
                  <a:moveTo>
                    <a:pt x="250938" y="34924"/>
                  </a:moveTo>
                  <a:lnTo>
                    <a:pt x="250938" y="41274"/>
                  </a:lnTo>
                  <a:lnTo>
                    <a:pt x="263638" y="41275"/>
                  </a:lnTo>
                  <a:lnTo>
                    <a:pt x="263638" y="34925"/>
                  </a:lnTo>
                  <a:lnTo>
                    <a:pt x="250938" y="34924"/>
                  </a:lnTo>
                  <a:close/>
                </a:path>
                <a:path w="327660" h="76200">
                  <a:moveTo>
                    <a:pt x="250938" y="0"/>
                  </a:moveTo>
                  <a:lnTo>
                    <a:pt x="250938" y="34924"/>
                  </a:lnTo>
                  <a:lnTo>
                    <a:pt x="263638" y="34925"/>
                  </a:lnTo>
                  <a:lnTo>
                    <a:pt x="263638" y="41275"/>
                  </a:lnTo>
                  <a:lnTo>
                    <a:pt x="320790" y="41273"/>
                  </a:lnTo>
                  <a:lnTo>
                    <a:pt x="327138" y="38100"/>
                  </a:lnTo>
                  <a:lnTo>
                    <a:pt x="250938" y="0"/>
                  </a:lnTo>
                  <a:close/>
                </a:path>
                <a:path w="327660" h="76200">
                  <a:moveTo>
                    <a:pt x="0" y="34923"/>
                  </a:moveTo>
                  <a:lnTo>
                    <a:pt x="0" y="41273"/>
                  </a:lnTo>
                  <a:lnTo>
                    <a:pt x="250938" y="41274"/>
                  </a:lnTo>
                  <a:lnTo>
                    <a:pt x="250938" y="34924"/>
                  </a:lnTo>
                  <a:lnTo>
                    <a:pt x="0" y="34923"/>
                  </a:lnTo>
                  <a:close/>
                </a:path>
              </a:pathLst>
            </a:custGeom>
            <a:solidFill>
              <a:srgbClr val="E96115"/>
            </a:solidFill>
          </p:spPr>
          <p:txBody>
            <a:bodyPr wrap="square" lIns="0" tIns="0" rIns="0" bIns="0" rtlCol="0"/>
            <a:lstStyle/>
            <a:p>
              <a:endParaRPr>
                <a:cs typeface="+mn-ea"/>
                <a:sym typeface="+mn-lt"/>
              </a:endParaRPr>
            </a:p>
          </p:txBody>
        </p:sp>
      </p:grpSp>
      <p:sp>
        <p:nvSpPr>
          <p:cNvPr id="90" name="object 90"/>
          <p:cNvSpPr txBox="1"/>
          <p:nvPr/>
        </p:nvSpPr>
        <p:spPr>
          <a:xfrm>
            <a:off x="8016749" y="5115052"/>
            <a:ext cx="804545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5095" marR="5080" indent="-11303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125730" algn="l"/>
              </a:tabLst>
            </a:pPr>
            <a:r>
              <a:rPr lang="zh-CN" sz="1000">
                <a:solidFill>
                  <a:srgbClr val="525252"/>
                </a:solidFill>
                <a:cs typeface="+mn-ea"/>
                <a:sym typeface="+mn-lt"/>
              </a:rPr>
              <a:t>客户通过英特尔 DevCloud/基于云的远程调试评估用例</a:t>
            </a:r>
          </a:p>
        </p:txBody>
      </p:sp>
      <p:sp>
        <p:nvSpPr>
          <p:cNvPr id="91" name="object 91"/>
          <p:cNvSpPr txBox="1">
            <a:spLocks noGrp="1"/>
          </p:cNvSpPr>
          <p:nvPr>
            <p:ph type="sldNum" sz="quarter" idx="7"/>
          </p:nvPr>
        </p:nvSpPr>
        <p:spPr>
          <a:xfrm>
            <a:off x="11899494" y="6532353"/>
            <a:ext cx="153670" cy="16030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dirty="0">
                <a:latin typeface="+mn-lt"/>
                <a:cs typeface="+mn-ea"/>
                <a:sym typeface="+mn-lt"/>
              </a:rPr>
              <a:t>3</a:t>
            </a:fld>
            <a:endParaRPr dirty="0">
              <a:latin typeface="+mn-lt"/>
              <a:cs typeface="+mn-ea"/>
              <a:sym typeface="+mn-lt"/>
            </a:endParaRPr>
          </a:p>
        </p:txBody>
      </p:sp>
      <p:sp>
        <p:nvSpPr>
          <p:cNvPr id="92" name="object 92"/>
          <p:cNvSpPr txBox="1">
            <a:spLocks noGrp="1"/>
          </p:cNvSpPr>
          <p:nvPr>
            <p:ph type="dt" sz="half" idx="6"/>
          </p:nvPr>
        </p:nvSpPr>
        <p:spPr>
          <a:xfrm>
            <a:off x="688104" y="6549643"/>
            <a:ext cx="1895475" cy="176330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lang="zh-CN">
                <a:latin typeface="+mn-lt"/>
                <a:cs typeface="+mn-ea"/>
                <a:sym typeface="+mn-lt"/>
              </a:rPr>
              <a:t>英特尔高级解决方案支持</a:t>
            </a:r>
          </a:p>
        </p:txBody>
      </p:sp>
      <p:sp>
        <p:nvSpPr>
          <p:cNvPr id="93" name="object 93"/>
          <p:cNvSpPr txBox="1">
            <a:spLocks noGrp="1"/>
          </p:cNvSpPr>
          <p:nvPr>
            <p:ph type="ftr" sz="quarter" idx="5"/>
          </p:nvPr>
        </p:nvSpPr>
        <p:spPr>
          <a:xfrm>
            <a:off x="9809026" y="6549643"/>
            <a:ext cx="1011554" cy="176330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lang="zh-CN">
                <a:latin typeface="+mn-lt"/>
                <a:cs typeface="+mn-ea"/>
                <a:sym typeface="+mn-lt"/>
              </a:rPr>
              <a:t>英特尔机密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8" cy="68579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257456" y="5358743"/>
            <a:ext cx="11934825" cy="1499870"/>
            <a:chOff x="257456" y="5358743"/>
            <a:chExt cx="11934825" cy="149987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1362" y="6407451"/>
              <a:ext cx="11275624" cy="45054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1726014" y="6407451"/>
              <a:ext cx="466090" cy="450850"/>
            </a:xfrm>
            <a:custGeom>
              <a:avLst/>
              <a:gdLst/>
              <a:ahLst/>
              <a:cxnLst/>
              <a:rect l="l" t="t" r="r" b="b"/>
              <a:pathLst>
                <a:path w="466090" h="450850">
                  <a:moveTo>
                    <a:pt x="465985" y="0"/>
                  </a:moveTo>
                  <a:lnTo>
                    <a:pt x="0" y="0"/>
                  </a:lnTo>
                  <a:lnTo>
                    <a:pt x="0" y="450548"/>
                  </a:lnTo>
                  <a:lnTo>
                    <a:pt x="465985" y="450548"/>
                  </a:lnTo>
                  <a:lnTo>
                    <a:pt x="465985" y="0"/>
                  </a:lnTo>
                  <a:close/>
                </a:path>
              </a:pathLst>
            </a:custGeom>
            <a:solidFill>
              <a:srgbClr val="000864"/>
            </a:solidFill>
          </p:spPr>
          <p:txBody>
            <a:bodyPr wrap="square" lIns="0" tIns="0" rIns="0" bIns="0" rtlCol="0"/>
            <a:lstStyle/>
            <a:p>
              <a:endParaRPr>
                <a:cs typeface="+mn-ea"/>
                <a:sym typeface="+mn-lt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1099069" y="6536753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5" h="36195">
                  <a:moveTo>
                    <a:pt x="35809" y="0"/>
                  </a:moveTo>
                  <a:lnTo>
                    <a:pt x="0" y="0"/>
                  </a:lnTo>
                  <a:lnTo>
                    <a:pt x="0" y="35808"/>
                  </a:lnTo>
                  <a:lnTo>
                    <a:pt x="35809" y="35808"/>
                  </a:lnTo>
                  <a:lnTo>
                    <a:pt x="35809" y="0"/>
                  </a:lnTo>
                  <a:close/>
                </a:path>
              </a:pathLst>
            </a:custGeom>
            <a:solidFill>
              <a:srgbClr val="00B2E3"/>
            </a:solidFill>
          </p:spPr>
          <p:txBody>
            <a:bodyPr wrap="square" lIns="0" tIns="0" rIns="0" bIns="0" rtlCol="0"/>
            <a:lstStyle/>
            <a:p>
              <a:endParaRPr>
                <a:cs typeface="+mn-ea"/>
                <a:sym typeface="+mn-lt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11100016" y="6534150"/>
              <a:ext cx="511175" cy="191770"/>
            </a:xfrm>
            <a:custGeom>
              <a:avLst/>
              <a:gdLst/>
              <a:ahLst/>
              <a:cxnLst/>
              <a:rect l="l" t="t" r="r" b="b"/>
              <a:pathLst>
                <a:path w="511175" h="191770">
                  <a:moveTo>
                    <a:pt x="33947" y="60121"/>
                  </a:moveTo>
                  <a:lnTo>
                    <a:pt x="0" y="60121"/>
                  </a:lnTo>
                  <a:lnTo>
                    <a:pt x="0" y="188988"/>
                  </a:lnTo>
                  <a:lnTo>
                    <a:pt x="33947" y="188988"/>
                  </a:lnTo>
                  <a:lnTo>
                    <a:pt x="33947" y="60121"/>
                  </a:lnTo>
                  <a:close/>
                </a:path>
                <a:path w="511175" h="191770">
                  <a:moveTo>
                    <a:pt x="181876" y="189039"/>
                  </a:moveTo>
                  <a:lnTo>
                    <a:pt x="181775" y="114401"/>
                  </a:lnTo>
                  <a:lnTo>
                    <a:pt x="167678" y="72834"/>
                  </a:lnTo>
                  <a:lnTo>
                    <a:pt x="128181" y="57518"/>
                  </a:lnTo>
                  <a:lnTo>
                    <a:pt x="120065" y="57518"/>
                  </a:lnTo>
                  <a:lnTo>
                    <a:pt x="112598" y="59207"/>
                  </a:lnTo>
                  <a:lnTo>
                    <a:pt x="99225" y="65760"/>
                  </a:lnTo>
                  <a:lnTo>
                    <a:pt x="93548" y="70408"/>
                  </a:lnTo>
                  <a:lnTo>
                    <a:pt x="87160" y="78613"/>
                  </a:lnTo>
                  <a:lnTo>
                    <a:pt x="87160" y="60172"/>
                  </a:lnTo>
                  <a:lnTo>
                    <a:pt x="53733" y="60172"/>
                  </a:lnTo>
                  <a:lnTo>
                    <a:pt x="53733" y="189039"/>
                  </a:lnTo>
                  <a:lnTo>
                    <a:pt x="87464" y="189039"/>
                  </a:lnTo>
                  <a:lnTo>
                    <a:pt x="87464" y="120370"/>
                  </a:lnTo>
                  <a:lnTo>
                    <a:pt x="87503" y="125145"/>
                  </a:lnTo>
                  <a:lnTo>
                    <a:pt x="102438" y="90030"/>
                  </a:lnTo>
                  <a:lnTo>
                    <a:pt x="109689" y="86944"/>
                  </a:lnTo>
                  <a:lnTo>
                    <a:pt x="127838" y="86944"/>
                  </a:lnTo>
                  <a:lnTo>
                    <a:pt x="147612" y="120370"/>
                  </a:lnTo>
                  <a:lnTo>
                    <a:pt x="147624" y="189039"/>
                  </a:lnTo>
                  <a:lnTo>
                    <a:pt x="181876" y="189039"/>
                  </a:lnTo>
                  <a:close/>
                </a:path>
                <a:path w="511175" h="191770">
                  <a:moveTo>
                    <a:pt x="258965" y="60121"/>
                  </a:moveTo>
                  <a:lnTo>
                    <a:pt x="234391" y="60121"/>
                  </a:lnTo>
                  <a:lnTo>
                    <a:pt x="234391" y="9944"/>
                  </a:lnTo>
                  <a:lnTo>
                    <a:pt x="200456" y="9944"/>
                  </a:lnTo>
                  <a:lnTo>
                    <a:pt x="200558" y="139331"/>
                  </a:lnTo>
                  <a:lnTo>
                    <a:pt x="216420" y="182486"/>
                  </a:lnTo>
                  <a:lnTo>
                    <a:pt x="254711" y="190334"/>
                  </a:lnTo>
                  <a:lnTo>
                    <a:pt x="258965" y="190334"/>
                  </a:lnTo>
                  <a:lnTo>
                    <a:pt x="258965" y="158699"/>
                  </a:lnTo>
                  <a:lnTo>
                    <a:pt x="253974" y="158648"/>
                  </a:lnTo>
                  <a:lnTo>
                    <a:pt x="249847" y="158394"/>
                  </a:lnTo>
                  <a:lnTo>
                    <a:pt x="234391" y="139331"/>
                  </a:lnTo>
                  <a:lnTo>
                    <a:pt x="234391" y="89166"/>
                  </a:lnTo>
                  <a:lnTo>
                    <a:pt x="258965" y="89166"/>
                  </a:lnTo>
                  <a:lnTo>
                    <a:pt x="258965" y="60121"/>
                  </a:lnTo>
                  <a:close/>
                </a:path>
                <a:path w="511175" h="191770">
                  <a:moveTo>
                    <a:pt x="401853" y="124320"/>
                  </a:moveTo>
                  <a:lnTo>
                    <a:pt x="391325" y="86550"/>
                  </a:lnTo>
                  <a:lnTo>
                    <a:pt x="369303" y="66230"/>
                  </a:lnTo>
                  <a:lnTo>
                    <a:pt x="369303" y="112420"/>
                  </a:lnTo>
                  <a:lnTo>
                    <a:pt x="300939" y="112471"/>
                  </a:lnTo>
                  <a:lnTo>
                    <a:pt x="335102" y="86550"/>
                  </a:lnTo>
                  <a:lnTo>
                    <a:pt x="350304" y="89281"/>
                  </a:lnTo>
                  <a:lnTo>
                    <a:pt x="360972" y="95986"/>
                  </a:lnTo>
                  <a:lnTo>
                    <a:pt x="367233" y="104406"/>
                  </a:lnTo>
                  <a:lnTo>
                    <a:pt x="369303" y="112420"/>
                  </a:lnTo>
                  <a:lnTo>
                    <a:pt x="369303" y="66230"/>
                  </a:lnTo>
                  <a:lnTo>
                    <a:pt x="335318" y="57556"/>
                  </a:lnTo>
                  <a:lnTo>
                    <a:pt x="328460" y="57899"/>
                  </a:lnTo>
                  <a:lnTo>
                    <a:pt x="292582" y="72910"/>
                  </a:lnTo>
                  <a:lnTo>
                    <a:pt x="271233" y="104660"/>
                  </a:lnTo>
                  <a:lnTo>
                    <a:pt x="268249" y="124625"/>
                  </a:lnTo>
                  <a:lnTo>
                    <a:pt x="268566" y="131470"/>
                  </a:lnTo>
                  <a:lnTo>
                    <a:pt x="283019" y="167360"/>
                  </a:lnTo>
                  <a:lnTo>
                    <a:pt x="315201" y="188696"/>
                  </a:lnTo>
                  <a:lnTo>
                    <a:pt x="336359" y="191681"/>
                  </a:lnTo>
                  <a:lnTo>
                    <a:pt x="355930" y="189445"/>
                  </a:lnTo>
                  <a:lnTo>
                    <a:pt x="371779" y="183616"/>
                  </a:lnTo>
                  <a:lnTo>
                    <a:pt x="384251" y="175501"/>
                  </a:lnTo>
                  <a:lnTo>
                    <a:pt x="393700" y="166382"/>
                  </a:lnTo>
                  <a:lnTo>
                    <a:pt x="388162" y="162166"/>
                  </a:lnTo>
                  <a:lnTo>
                    <a:pt x="369252" y="147764"/>
                  </a:lnTo>
                  <a:lnTo>
                    <a:pt x="364121" y="152590"/>
                  </a:lnTo>
                  <a:lnTo>
                    <a:pt x="356730" y="157264"/>
                  </a:lnTo>
                  <a:lnTo>
                    <a:pt x="347433" y="160782"/>
                  </a:lnTo>
                  <a:lnTo>
                    <a:pt x="336613" y="162166"/>
                  </a:lnTo>
                  <a:lnTo>
                    <a:pt x="327025" y="162166"/>
                  </a:lnTo>
                  <a:lnTo>
                    <a:pt x="319163" y="159956"/>
                  </a:lnTo>
                  <a:lnTo>
                    <a:pt x="307187" y="151193"/>
                  </a:lnTo>
                  <a:lnTo>
                    <a:pt x="303060" y="145199"/>
                  </a:lnTo>
                  <a:lnTo>
                    <a:pt x="300583" y="136474"/>
                  </a:lnTo>
                  <a:lnTo>
                    <a:pt x="401853" y="136474"/>
                  </a:lnTo>
                  <a:lnTo>
                    <a:pt x="401853" y="124320"/>
                  </a:lnTo>
                  <a:close/>
                </a:path>
                <a:path w="511175" h="191770">
                  <a:moveTo>
                    <a:pt x="453504" y="0"/>
                  </a:moveTo>
                  <a:lnTo>
                    <a:pt x="419569" y="0"/>
                  </a:lnTo>
                  <a:lnTo>
                    <a:pt x="419569" y="188988"/>
                  </a:lnTo>
                  <a:lnTo>
                    <a:pt x="453504" y="188988"/>
                  </a:lnTo>
                  <a:lnTo>
                    <a:pt x="453504" y="0"/>
                  </a:lnTo>
                  <a:close/>
                </a:path>
                <a:path w="511175" h="191770">
                  <a:moveTo>
                    <a:pt x="500862" y="180708"/>
                  </a:moveTo>
                  <a:lnTo>
                    <a:pt x="497078" y="174015"/>
                  </a:lnTo>
                  <a:lnTo>
                    <a:pt x="496785" y="173494"/>
                  </a:lnTo>
                  <a:lnTo>
                    <a:pt x="497738" y="173101"/>
                  </a:lnTo>
                  <a:lnTo>
                    <a:pt x="498563" y="172504"/>
                  </a:lnTo>
                  <a:lnTo>
                    <a:pt x="499313" y="171500"/>
                  </a:lnTo>
                  <a:lnTo>
                    <a:pt x="499859" y="170764"/>
                  </a:lnTo>
                  <a:lnTo>
                    <a:pt x="500214" y="169672"/>
                  </a:lnTo>
                  <a:lnTo>
                    <a:pt x="500202" y="167284"/>
                  </a:lnTo>
                  <a:lnTo>
                    <a:pt x="499999" y="166382"/>
                  </a:lnTo>
                  <a:lnTo>
                    <a:pt x="499364" y="165341"/>
                  </a:lnTo>
                  <a:lnTo>
                    <a:pt x="498957" y="164642"/>
                  </a:lnTo>
                  <a:lnTo>
                    <a:pt x="498259" y="163944"/>
                  </a:lnTo>
                  <a:lnTo>
                    <a:pt x="497395" y="163499"/>
                  </a:lnTo>
                  <a:lnTo>
                    <a:pt x="497395" y="169024"/>
                  </a:lnTo>
                  <a:lnTo>
                    <a:pt x="497255" y="169545"/>
                  </a:lnTo>
                  <a:lnTo>
                    <a:pt x="496735" y="170459"/>
                  </a:lnTo>
                  <a:lnTo>
                    <a:pt x="496392" y="170853"/>
                  </a:lnTo>
                  <a:lnTo>
                    <a:pt x="495439" y="171373"/>
                  </a:lnTo>
                  <a:lnTo>
                    <a:pt x="494919" y="171500"/>
                  </a:lnTo>
                  <a:lnTo>
                    <a:pt x="489661" y="171500"/>
                  </a:lnTo>
                  <a:lnTo>
                    <a:pt x="489661" y="165341"/>
                  </a:lnTo>
                  <a:lnTo>
                    <a:pt x="494919" y="165341"/>
                  </a:lnTo>
                  <a:lnTo>
                    <a:pt x="497395" y="169024"/>
                  </a:lnTo>
                  <a:lnTo>
                    <a:pt x="497395" y="163499"/>
                  </a:lnTo>
                  <a:lnTo>
                    <a:pt x="496430" y="162991"/>
                  </a:lnTo>
                  <a:lnTo>
                    <a:pt x="495439" y="162737"/>
                  </a:lnTo>
                  <a:lnTo>
                    <a:pt x="494309" y="162737"/>
                  </a:lnTo>
                  <a:lnTo>
                    <a:pt x="486841" y="162687"/>
                  </a:lnTo>
                  <a:lnTo>
                    <a:pt x="486841" y="180708"/>
                  </a:lnTo>
                  <a:lnTo>
                    <a:pt x="489661" y="180708"/>
                  </a:lnTo>
                  <a:lnTo>
                    <a:pt x="489661" y="174015"/>
                  </a:lnTo>
                  <a:lnTo>
                    <a:pt x="493915" y="174015"/>
                  </a:lnTo>
                  <a:lnTo>
                    <a:pt x="497649" y="180708"/>
                  </a:lnTo>
                  <a:lnTo>
                    <a:pt x="500862" y="180708"/>
                  </a:lnTo>
                  <a:close/>
                </a:path>
                <a:path w="511175" h="191770">
                  <a:moveTo>
                    <a:pt x="510971" y="171754"/>
                  </a:moveTo>
                  <a:lnTo>
                    <a:pt x="509562" y="164757"/>
                  </a:lnTo>
                  <a:lnTo>
                    <a:pt x="508419" y="163068"/>
                  </a:lnTo>
                  <a:lnTo>
                    <a:pt x="508419" y="163258"/>
                  </a:lnTo>
                  <a:lnTo>
                    <a:pt x="508419" y="180263"/>
                  </a:lnTo>
                  <a:lnTo>
                    <a:pt x="501472" y="187210"/>
                  </a:lnTo>
                  <a:lnTo>
                    <a:pt x="484454" y="187210"/>
                  </a:lnTo>
                  <a:lnTo>
                    <a:pt x="477507" y="180263"/>
                  </a:lnTo>
                  <a:lnTo>
                    <a:pt x="477507" y="163258"/>
                  </a:lnTo>
                  <a:lnTo>
                    <a:pt x="484454" y="156311"/>
                  </a:lnTo>
                  <a:lnTo>
                    <a:pt x="501472" y="156311"/>
                  </a:lnTo>
                  <a:lnTo>
                    <a:pt x="508419" y="163258"/>
                  </a:lnTo>
                  <a:lnTo>
                    <a:pt x="508419" y="163068"/>
                  </a:lnTo>
                  <a:lnTo>
                    <a:pt x="505701" y="159029"/>
                  </a:lnTo>
                  <a:lnTo>
                    <a:pt x="501662" y="156311"/>
                  </a:lnTo>
                  <a:lnTo>
                    <a:pt x="499973" y="155168"/>
                  </a:lnTo>
                  <a:lnTo>
                    <a:pt x="492963" y="153746"/>
                  </a:lnTo>
                  <a:lnTo>
                    <a:pt x="485952" y="155168"/>
                  </a:lnTo>
                  <a:lnTo>
                    <a:pt x="480225" y="159029"/>
                  </a:lnTo>
                  <a:lnTo>
                    <a:pt x="476364" y="164757"/>
                  </a:lnTo>
                  <a:lnTo>
                    <a:pt x="474954" y="171754"/>
                  </a:lnTo>
                  <a:lnTo>
                    <a:pt x="476364" y="178765"/>
                  </a:lnTo>
                  <a:lnTo>
                    <a:pt x="480225" y="184492"/>
                  </a:lnTo>
                  <a:lnTo>
                    <a:pt x="485952" y="188353"/>
                  </a:lnTo>
                  <a:lnTo>
                    <a:pt x="492963" y="189776"/>
                  </a:lnTo>
                  <a:lnTo>
                    <a:pt x="499973" y="188353"/>
                  </a:lnTo>
                  <a:lnTo>
                    <a:pt x="501662" y="187210"/>
                  </a:lnTo>
                  <a:lnTo>
                    <a:pt x="505701" y="184492"/>
                  </a:lnTo>
                  <a:lnTo>
                    <a:pt x="509562" y="178765"/>
                  </a:lnTo>
                  <a:lnTo>
                    <a:pt x="510971" y="1717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>
                <a:cs typeface="+mn-ea"/>
                <a:sym typeface="+mn-lt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257456" y="6210298"/>
              <a:ext cx="204470" cy="197485"/>
            </a:xfrm>
            <a:custGeom>
              <a:avLst/>
              <a:gdLst/>
              <a:ahLst/>
              <a:cxnLst/>
              <a:rect l="l" t="t" r="r" b="b"/>
              <a:pathLst>
                <a:path w="204470" h="197485">
                  <a:moveTo>
                    <a:pt x="203905" y="0"/>
                  </a:moveTo>
                  <a:lnTo>
                    <a:pt x="0" y="0"/>
                  </a:lnTo>
                  <a:lnTo>
                    <a:pt x="0" y="197150"/>
                  </a:lnTo>
                  <a:lnTo>
                    <a:pt x="203905" y="197150"/>
                  </a:lnTo>
                  <a:lnTo>
                    <a:pt x="203905" y="0"/>
                  </a:lnTo>
                  <a:close/>
                </a:path>
              </a:pathLst>
            </a:custGeom>
            <a:solidFill>
              <a:srgbClr val="76CEFF"/>
            </a:solidFill>
          </p:spPr>
          <p:txBody>
            <a:bodyPr wrap="square" lIns="0" tIns="0" rIns="0" bIns="0" rtlCol="0"/>
            <a:lstStyle/>
            <a:p>
              <a:endParaRPr>
                <a:cs typeface="+mn-ea"/>
                <a:sym typeface="+mn-lt"/>
              </a:endParaRPr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48138" y="5358743"/>
              <a:ext cx="1270000" cy="276999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408341" y="178307"/>
            <a:ext cx="6512559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b="0">
                <a:solidFill>
                  <a:srgbClr val="525252"/>
                </a:solidFill>
                <a:latin typeface="+mn-lt"/>
                <a:ea typeface="+mn-ea"/>
                <a:cs typeface="+mn-ea"/>
                <a:sym typeface="+mn-lt"/>
              </a:rPr>
              <a:t>边缘技术支持服务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383853" y="1600708"/>
            <a:ext cx="1160145" cy="26674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R="5080" algn="ctr">
              <a:lnSpc>
                <a:spcPts val="1900"/>
              </a:lnSpc>
              <a:spcBef>
                <a:spcPts val="180"/>
              </a:spcBef>
            </a:pPr>
            <a:r>
              <a:rPr lang="zh-CN" sz="1600" b="1">
                <a:solidFill>
                  <a:srgbClr val="292929"/>
                </a:solidFill>
                <a:cs typeface="+mn-ea"/>
                <a:sym typeface="+mn-lt"/>
              </a:rPr>
              <a:t>显示虚拟化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596265" y="2996691"/>
            <a:ext cx="123253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sz="1600" b="1" dirty="0">
                <a:solidFill>
                  <a:srgbClr val="525252"/>
                </a:solidFill>
                <a:cs typeface="+mn-ea"/>
                <a:sym typeface="+mn-lt"/>
              </a:rPr>
              <a:t>可管理性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754607" y="4435348"/>
            <a:ext cx="441959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sz="1600" b="1">
                <a:solidFill>
                  <a:srgbClr val="292929"/>
                </a:solidFill>
                <a:cs typeface="+mn-ea"/>
                <a:sym typeface="+mn-lt"/>
              </a:rPr>
              <a:t>时间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2065265" y="1060195"/>
            <a:ext cx="1019810" cy="586186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84150" marR="5080" indent="-171450">
              <a:lnSpc>
                <a:spcPct val="99400"/>
              </a:lnSpc>
              <a:spcBef>
                <a:spcPts val="180"/>
              </a:spcBef>
              <a:buFont typeface="Arial"/>
              <a:buChar char="•"/>
              <a:tabLst>
                <a:tab pos="184150" algn="l"/>
              </a:tabLst>
            </a:pPr>
            <a:r>
              <a:rPr lang="zh-CN" sz="1200">
                <a:solidFill>
                  <a:srgbClr val="525252"/>
                </a:solidFill>
                <a:cs typeface="+mn-ea"/>
                <a:sym typeface="+mn-lt"/>
              </a:rPr>
              <a:t>智能桌面虚拟化 (IDV)</a:t>
            </a:r>
          </a:p>
          <a:p>
            <a:pPr marL="184150" indent="-171450">
              <a:lnSpc>
                <a:spcPct val="100000"/>
              </a:lnSpc>
              <a:spcBef>
                <a:spcPts val="70"/>
              </a:spcBef>
              <a:buFont typeface="Arial"/>
              <a:buChar char="•"/>
              <a:tabLst>
                <a:tab pos="184150" algn="l"/>
              </a:tabLst>
            </a:pPr>
            <a:r>
              <a:rPr lang="zh-CN" sz="1200">
                <a:solidFill>
                  <a:srgbClr val="292929"/>
                </a:solidFill>
                <a:cs typeface="+mn-ea"/>
                <a:sym typeface="+mn-lt"/>
              </a:rPr>
              <a:t>GFX SR-IOV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2015331" y="2346452"/>
            <a:ext cx="1108710" cy="7593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4150" marR="5080" indent="-171450">
              <a:lnSpc>
                <a:spcPct val="99400"/>
              </a:lnSpc>
              <a:spcBef>
                <a:spcPts val="105"/>
              </a:spcBef>
              <a:buFont typeface="Arial"/>
              <a:buChar char="•"/>
              <a:tabLst>
                <a:tab pos="184150" algn="l"/>
              </a:tabLst>
            </a:pPr>
            <a:r>
              <a:rPr lang="zh-CN" sz="1200">
                <a:solidFill>
                  <a:srgbClr val="262626"/>
                </a:solidFill>
                <a:cs typeface="+mn-ea"/>
                <a:sym typeface="+mn-lt"/>
              </a:rPr>
              <a:t>在制造中使用 FDO 进行设备载入</a:t>
            </a:r>
          </a:p>
          <a:p>
            <a:pPr marL="184150" indent="-171450">
              <a:lnSpc>
                <a:spcPct val="100000"/>
              </a:lnSpc>
              <a:spcBef>
                <a:spcPts val="50"/>
              </a:spcBef>
              <a:buFont typeface="Arial"/>
              <a:buChar char="•"/>
              <a:tabLst>
                <a:tab pos="184150" algn="l"/>
              </a:tabLst>
            </a:pPr>
            <a:r>
              <a:rPr lang="zh-CN" sz="1200">
                <a:solidFill>
                  <a:srgbClr val="262626"/>
                </a:solidFill>
                <a:cs typeface="+mn-ea"/>
                <a:sym typeface="+mn-lt"/>
              </a:rPr>
              <a:t>OpenAMT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1972184" y="3880104"/>
            <a:ext cx="1247531" cy="700192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84150" marR="121285" indent="-171450">
              <a:lnSpc>
                <a:spcPts val="1300"/>
              </a:lnSpc>
              <a:spcBef>
                <a:spcPts val="160"/>
              </a:spcBef>
              <a:buFont typeface="Arial"/>
              <a:buChar char="•"/>
              <a:tabLst>
                <a:tab pos="184150" algn="l"/>
              </a:tabLst>
            </a:pPr>
            <a:r>
              <a:rPr lang="zh-CN" sz="1100">
                <a:solidFill>
                  <a:srgbClr val="292929"/>
                </a:solidFill>
                <a:cs typeface="+mn-ea"/>
                <a:sym typeface="+mn-lt"/>
              </a:rPr>
              <a:t>延迟（抖动）减少 支持 TSN 堆栈</a:t>
            </a:r>
          </a:p>
          <a:p>
            <a:pPr marL="184150" marR="90170" indent="-171450">
              <a:lnSpc>
                <a:spcPts val="1300"/>
              </a:lnSpc>
              <a:spcBef>
                <a:spcPts val="50"/>
              </a:spcBef>
              <a:buFont typeface="Arial"/>
              <a:buChar char="•"/>
              <a:tabLst>
                <a:tab pos="184150" algn="l"/>
              </a:tabLst>
            </a:pPr>
            <a:r>
              <a:rPr lang="zh-CN" sz="1100">
                <a:solidFill>
                  <a:srgbClr val="262626"/>
                </a:solidFill>
                <a:cs typeface="+mn-ea"/>
                <a:sym typeface="+mn-lt"/>
              </a:rPr>
              <a:t>加速 OPC UA</a:t>
            </a:r>
          </a:p>
        </p:txBody>
      </p:sp>
      <p:pic>
        <p:nvPicPr>
          <p:cNvPr id="17" name="object 1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736027" y="1034923"/>
            <a:ext cx="1270000" cy="276998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3736027" y="1034923"/>
            <a:ext cx="1270000" cy="216726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229870">
              <a:lnSpc>
                <a:spcPct val="100000"/>
              </a:lnSpc>
              <a:spcBef>
                <a:spcPts val="250"/>
              </a:spcBef>
            </a:pPr>
            <a:r>
              <a:rPr lang="zh-CN" sz="1200">
                <a:solidFill>
                  <a:srgbClr val="FFFFFF"/>
                </a:solidFill>
                <a:cs typeface="+mn-ea"/>
                <a:sym typeface="+mn-lt"/>
              </a:rPr>
              <a:t>要求</a:t>
            </a:r>
          </a:p>
        </p:txBody>
      </p:sp>
      <p:pic>
        <p:nvPicPr>
          <p:cNvPr id="19" name="object 1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090880" y="1033181"/>
            <a:ext cx="1270000" cy="276999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7090880" y="1033181"/>
            <a:ext cx="1270000" cy="218650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189865">
              <a:lnSpc>
                <a:spcPct val="100000"/>
              </a:lnSpc>
              <a:spcBef>
                <a:spcPts val="265"/>
              </a:spcBef>
            </a:pPr>
            <a:r>
              <a:rPr lang="zh-CN" sz="1200">
                <a:solidFill>
                  <a:srgbClr val="FFFFFF"/>
                </a:solidFill>
                <a:cs typeface="+mn-ea"/>
                <a:sym typeface="+mn-lt"/>
              </a:rPr>
              <a:t>定制</a:t>
            </a:r>
          </a:p>
        </p:txBody>
      </p:sp>
      <p:pic>
        <p:nvPicPr>
          <p:cNvPr id="21" name="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976050" y="1031989"/>
            <a:ext cx="1269998" cy="276998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8976050" y="1031989"/>
            <a:ext cx="1270000" cy="216726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290830">
              <a:lnSpc>
                <a:spcPct val="100000"/>
              </a:lnSpc>
              <a:spcBef>
                <a:spcPts val="250"/>
              </a:spcBef>
            </a:pPr>
            <a:r>
              <a:rPr lang="zh-CN" sz="1200">
                <a:solidFill>
                  <a:srgbClr val="FFFFFF"/>
                </a:solidFill>
                <a:cs typeface="+mn-ea"/>
                <a:sym typeface="+mn-lt"/>
              </a:rPr>
              <a:t>集成</a:t>
            </a:r>
          </a:p>
        </p:txBody>
      </p:sp>
      <p:pic>
        <p:nvPicPr>
          <p:cNvPr id="23" name="object 2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619426" y="1028763"/>
            <a:ext cx="1103570" cy="276998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10619426" y="1028763"/>
            <a:ext cx="1103630" cy="216726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70180">
              <a:lnSpc>
                <a:spcPct val="100000"/>
              </a:lnSpc>
              <a:spcBef>
                <a:spcPts val="250"/>
              </a:spcBef>
            </a:pPr>
            <a:r>
              <a:rPr lang="zh-CN" sz="1200">
                <a:solidFill>
                  <a:srgbClr val="FFFFFF"/>
                </a:solidFill>
                <a:cs typeface="+mn-ea"/>
                <a:sym typeface="+mn-lt"/>
              </a:rPr>
              <a:t>部署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10650604" y="1322323"/>
            <a:ext cx="960587" cy="5693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0" indent="-1143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127000" algn="l"/>
              </a:tabLst>
            </a:pPr>
            <a:r>
              <a:rPr lang="zh-CN" sz="1200" dirty="0">
                <a:solidFill>
                  <a:srgbClr val="262626"/>
                </a:solidFill>
                <a:cs typeface="+mn-ea"/>
                <a:sym typeface="+mn-lt"/>
              </a:rPr>
              <a:t>演示</a:t>
            </a:r>
          </a:p>
          <a:p>
            <a:pPr marL="127000" indent="-114300">
              <a:lnSpc>
                <a:spcPts val="1415"/>
              </a:lnSpc>
              <a:spcBef>
                <a:spcPts val="70"/>
              </a:spcBef>
              <a:buFont typeface="Arial"/>
              <a:buChar char="•"/>
              <a:tabLst>
                <a:tab pos="127000" algn="l"/>
              </a:tabLst>
            </a:pPr>
            <a:r>
              <a:rPr lang="zh-CN" sz="1200" dirty="0">
                <a:solidFill>
                  <a:srgbClr val="262626"/>
                </a:solidFill>
                <a:cs typeface="+mn-ea"/>
                <a:sym typeface="+mn-lt"/>
              </a:rPr>
              <a:t>概念验证</a:t>
            </a:r>
          </a:p>
          <a:p>
            <a:pPr marL="127000" indent="-114300">
              <a:lnSpc>
                <a:spcPts val="1415"/>
              </a:lnSpc>
              <a:buFont typeface="Arial"/>
              <a:buChar char="•"/>
              <a:tabLst>
                <a:tab pos="127000" algn="l"/>
              </a:tabLst>
            </a:pPr>
            <a:r>
              <a:rPr lang="zh-CN" sz="1200" dirty="0">
                <a:solidFill>
                  <a:srgbClr val="262626"/>
                </a:solidFill>
                <a:cs typeface="+mn-ea"/>
                <a:sym typeface="+mn-lt"/>
              </a:rPr>
              <a:t>试点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6984405" y="1301496"/>
            <a:ext cx="1781810" cy="533479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0" marR="419734" indent="-114300">
              <a:lnSpc>
                <a:spcPts val="1300"/>
              </a:lnSpc>
              <a:spcBef>
                <a:spcPts val="160"/>
              </a:spcBef>
              <a:buFont typeface="Arial"/>
              <a:buChar char="•"/>
              <a:tabLst>
                <a:tab pos="127000" algn="l"/>
              </a:tabLst>
            </a:pPr>
            <a:r>
              <a:rPr lang="zh-CN" sz="1100">
                <a:solidFill>
                  <a:srgbClr val="262626"/>
                </a:solidFill>
                <a:cs typeface="+mn-ea"/>
                <a:sym typeface="+mn-lt"/>
              </a:rPr>
              <a:t>自动安装脚本</a:t>
            </a:r>
          </a:p>
          <a:p>
            <a:pPr marL="127000" indent="-114300">
              <a:lnSpc>
                <a:spcPts val="1310"/>
              </a:lnSpc>
              <a:spcBef>
                <a:spcPts val="50"/>
              </a:spcBef>
              <a:buFont typeface="Arial"/>
              <a:buChar char="•"/>
              <a:tabLst>
                <a:tab pos="127000" algn="l"/>
              </a:tabLst>
            </a:pPr>
            <a:r>
              <a:rPr lang="zh-CN" sz="1100">
                <a:solidFill>
                  <a:srgbClr val="262626"/>
                </a:solidFill>
                <a:cs typeface="+mn-ea"/>
                <a:sym typeface="+mn-lt"/>
              </a:rPr>
              <a:t>硬件支持</a:t>
            </a:r>
          </a:p>
          <a:p>
            <a:pPr marL="127000" indent="-114300">
              <a:lnSpc>
                <a:spcPts val="1310"/>
              </a:lnSpc>
              <a:buFont typeface="Arial"/>
              <a:buChar char="•"/>
              <a:tabLst>
                <a:tab pos="127000" algn="l"/>
              </a:tabLst>
            </a:pPr>
            <a:r>
              <a:rPr lang="zh-CN" sz="1100">
                <a:solidFill>
                  <a:srgbClr val="262626"/>
                </a:solidFill>
                <a:cs typeface="+mn-ea"/>
                <a:sym typeface="+mn-lt"/>
              </a:rPr>
              <a:t>多操作系统虚拟机支持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8879240" y="1295400"/>
            <a:ext cx="1409065" cy="700192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0" marR="5080" indent="-114300">
              <a:lnSpc>
                <a:spcPts val="1300"/>
              </a:lnSpc>
              <a:spcBef>
                <a:spcPts val="160"/>
              </a:spcBef>
              <a:buFont typeface="Arial"/>
              <a:buChar char="•"/>
              <a:tabLst>
                <a:tab pos="127000" algn="l"/>
              </a:tabLst>
            </a:pPr>
            <a:r>
              <a:rPr lang="zh-CN" sz="1100" dirty="0">
                <a:solidFill>
                  <a:srgbClr val="262626"/>
                </a:solidFill>
                <a:cs typeface="+mn-ea"/>
                <a:sym typeface="+mn-lt"/>
              </a:rPr>
              <a:t>集成开源设备管理</a:t>
            </a:r>
            <a:r>
              <a:rPr lang="en-US" altLang="zh-CN" sz="1100" dirty="0">
                <a:solidFill>
                  <a:srgbClr val="262626"/>
                </a:solidFill>
                <a:cs typeface="+mn-ea"/>
                <a:sym typeface="+mn-lt"/>
              </a:rPr>
              <a:t/>
            </a:r>
            <a:br>
              <a:rPr lang="en-US" altLang="zh-CN" sz="1100" dirty="0">
                <a:solidFill>
                  <a:srgbClr val="262626"/>
                </a:solidFill>
                <a:cs typeface="+mn-ea"/>
                <a:sym typeface="+mn-lt"/>
              </a:rPr>
            </a:br>
            <a:r>
              <a:rPr lang="zh-CN" sz="1100" dirty="0">
                <a:solidFill>
                  <a:srgbClr val="262626"/>
                </a:solidFill>
                <a:cs typeface="+mn-ea"/>
                <a:sym typeface="+mn-lt"/>
              </a:rPr>
              <a:t>软件</a:t>
            </a:r>
          </a:p>
          <a:p>
            <a:pPr marL="127000" marR="103505" indent="-114300">
              <a:lnSpc>
                <a:spcPts val="1300"/>
              </a:lnSpc>
              <a:spcBef>
                <a:spcPts val="85"/>
              </a:spcBef>
              <a:buFont typeface="Arial"/>
              <a:buChar char="•"/>
              <a:tabLst>
                <a:tab pos="127000" algn="l"/>
              </a:tabLst>
            </a:pPr>
            <a:r>
              <a:rPr lang="zh-CN" sz="1100" dirty="0">
                <a:solidFill>
                  <a:srgbClr val="262626"/>
                </a:solidFill>
                <a:cs typeface="+mn-ea"/>
                <a:sym typeface="+mn-lt"/>
              </a:rPr>
              <a:t>实时调试</a:t>
            </a:r>
            <a:r>
              <a:rPr lang="en-US" altLang="zh-CN" sz="1100" dirty="0">
                <a:solidFill>
                  <a:srgbClr val="262626"/>
                </a:solidFill>
                <a:cs typeface="+mn-ea"/>
                <a:sym typeface="+mn-lt"/>
              </a:rPr>
              <a:t/>
            </a:r>
            <a:br>
              <a:rPr lang="en-US" altLang="zh-CN" sz="1100" dirty="0">
                <a:solidFill>
                  <a:srgbClr val="262626"/>
                </a:solidFill>
                <a:cs typeface="+mn-ea"/>
                <a:sym typeface="+mn-lt"/>
              </a:rPr>
            </a:br>
            <a:r>
              <a:rPr lang="zh-CN" sz="1100" dirty="0">
                <a:solidFill>
                  <a:srgbClr val="262626"/>
                </a:solidFill>
                <a:cs typeface="+mn-ea"/>
                <a:sym typeface="+mn-lt"/>
              </a:rPr>
              <a:t>（远程/现场）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3729231" y="1325371"/>
            <a:ext cx="1439545" cy="5693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0" indent="-1143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127000" algn="l"/>
              </a:tabLst>
            </a:pPr>
            <a:r>
              <a:rPr lang="zh-CN" sz="1200">
                <a:solidFill>
                  <a:srgbClr val="262626"/>
                </a:solidFill>
                <a:cs typeface="+mn-ea"/>
                <a:sym typeface="+mn-lt"/>
              </a:rPr>
              <a:t>用例</a:t>
            </a:r>
          </a:p>
          <a:p>
            <a:pPr marL="127000" marR="5080" indent="-114300">
              <a:lnSpc>
                <a:spcPts val="1390"/>
              </a:lnSpc>
              <a:spcBef>
                <a:spcPts val="135"/>
              </a:spcBef>
              <a:buFont typeface="Arial"/>
              <a:buChar char="•"/>
              <a:tabLst>
                <a:tab pos="127000" algn="l"/>
              </a:tabLst>
            </a:pPr>
            <a:r>
              <a:rPr lang="zh-CN" sz="1200">
                <a:solidFill>
                  <a:srgbClr val="262626"/>
                </a:solidFill>
                <a:cs typeface="+mn-ea"/>
                <a:sym typeface="+mn-lt"/>
              </a:rPr>
              <a:t>显示虚拟化要求</a:t>
            </a:r>
          </a:p>
          <a:p>
            <a:pPr marL="127000" indent="-114300">
              <a:lnSpc>
                <a:spcPts val="1380"/>
              </a:lnSpc>
              <a:buFont typeface="Arial"/>
              <a:buChar char="•"/>
              <a:tabLst>
                <a:tab pos="127000" algn="l"/>
              </a:tabLst>
            </a:pPr>
            <a:r>
              <a:rPr lang="zh-CN" sz="1200">
                <a:solidFill>
                  <a:srgbClr val="262626"/>
                </a:solidFill>
                <a:cs typeface="+mn-ea"/>
                <a:sym typeface="+mn-lt"/>
              </a:rPr>
              <a:t>架构评审</a:t>
            </a:r>
          </a:p>
        </p:txBody>
      </p:sp>
      <p:sp>
        <p:nvSpPr>
          <p:cNvPr id="29" name="object 29"/>
          <p:cNvSpPr/>
          <p:nvPr/>
        </p:nvSpPr>
        <p:spPr>
          <a:xfrm>
            <a:off x="1891543" y="1032723"/>
            <a:ext cx="1467485" cy="1057910"/>
          </a:xfrm>
          <a:custGeom>
            <a:avLst/>
            <a:gdLst/>
            <a:ahLst/>
            <a:cxnLst/>
            <a:rect l="l" t="t" r="r" b="b"/>
            <a:pathLst>
              <a:path w="1467485" h="1057910">
                <a:moveTo>
                  <a:pt x="0" y="176297"/>
                </a:moveTo>
                <a:lnTo>
                  <a:pt x="6297" y="129430"/>
                </a:lnTo>
                <a:lnTo>
                  <a:pt x="24069" y="87316"/>
                </a:lnTo>
                <a:lnTo>
                  <a:pt x="51636" y="51636"/>
                </a:lnTo>
                <a:lnTo>
                  <a:pt x="87316" y="24069"/>
                </a:lnTo>
                <a:lnTo>
                  <a:pt x="129430" y="6297"/>
                </a:lnTo>
                <a:lnTo>
                  <a:pt x="176297" y="0"/>
                </a:lnTo>
                <a:lnTo>
                  <a:pt x="1290989" y="0"/>
                </a:lnTo>
                <a:lnTo>
                  <a:pt x="1337856" y="6297"/>
                </a:lnTo>
                <a:lnTo>
                  <a:pt x="1379970" y="24069"/>
                </a:lnTo>
                <a:lnTo>
                  <a:pt x="1415650" y="51636"/>
                </a:lnTo>
                <a:lnTo>
                  <a:pt x="1443217" y="87316"/>
                </a:lnTo>
                <a:lnTo>
                  <a:pt x="1460989" y="129430"/>
                </a:lnTo>
                <a:lnTo>
                  <a:pt x="1467287" y="176297"/>
                </a:lnTo>
                <a:lnTo>
                  <a:pt x="1467287" y="881464"/>
                </a:lnTo>
                <a:lnTo>
                  <a:pt x="1460989" y="928331"/>
                </a:lnTo>
                <a:lnTo>
                  <a:pt x="1443217" y="970445"/>
                </a:lnTo>
                <a:lnTo>
                  <a:pt x="1415650" y="1006125"/>
                </a:lnTo>
                <a:lnTo>
                  <a:pt x="1379970" y="1033692"/>
                </a:lnTo>
                <a:lnTo>
                  <a:pt x="1337856" y="1051464"/>
                </a:lnTo>
                <a:lnTo>
                  <a:pt x="1290989" y="1057762"/>
                </a:lnTo>
                <a:lnTo>
                  <a:pt x="176297" y="1057762"/>
                </a:lnTo>
                <a:lnTo>
                  <a:pt x="129430" y="1051464"/>
                </a:lnTo>
                <a:lnTo>
                  <a:pt x="87316" y="1033692"/>
                </a:lnTo>
                <a:lnTo>
                  <a:pt x="51636" y="1006125"/>
                </a:lnTo>
                <a:lnTo>
                  <a:pt x="24069" y="970445"/>
                </a:lnTo>
                <a:lnTo>
                  <a:pt x="6297" y="928331"/>
                </a:lnTo>
                <a:lnTo>
                  <a:pt x="0" y="881464"/>
                </a:lnTo>
                <a:lnTo>
                  <a:pt x="0" y="176297"/>
                </a:lnTo>
                <a:close/>
              </a:path>
            </a:pathLst>
          </a:custGeom>
          <a:ln w="12700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>
              <a:cs typeface="+mn-ea"/>
              <a:sym typeface="+mn-lt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1865734" y="2240192"/>
            <a:ext cx="1467485" cy="1186180"/>
          </a:xfrm>
          <a:custGeom>
            <a:avLst/>
            <a:gdLst/>
            <a:ahLst/>
            <a:cxnLst/>
            <a:rect l="l" t="t" r="r" b="b"/>
            <a:pathLst>
              <a:path w="1467485" h="1186179">
                <a:moveTo>
                  <a:pt x="0" y="197666"/>
                </a:moveTo>
                <a:lnTo>
                  <a:pt x="5220" y="152343"/>
                </a:lnTo>
                <a:lnTo>
                  <a:pt x="20091" y="110737"/>
                </a:lnTo>
                <a:lnTo>
                  <a:pt x="43425" y="74036"/>
                </a:lnTo>
                <a:lnTo>
                  <a:pt x="74036" y="43425"/>
                </a:lnTo>
                <a:lnTo>
                  <a:pt x="110737" y="20091"/>
                </a:lnTo>
                <a:lnTo>
                  <a:pt x="152343" y="5220"/>
                </a:lnTo>
                <a:lnTo>
                  <a:pt x="197666" y="0"/>
                </a:lnTo>
                <a:lnTo>
                  <a:pt x="1269620" y="0"/>
                </a:lnTo>
                <a:lnTo>
                  <a:pt x="1314943" y="5220"/>
                </a:lnTo>
                <a:lnTo>
                  <a:pt x="1356549" y="20091"/>
                </a:lnTo>
                <a:lnTo>
                  <a:pt x="1393250" y="43425"/>
                </a:lnTo>
                <a:lnTo>
                  <a:pt x="1423861" y="74036"/>
                </a:lnTo>
                <a:lnTo>
                  <a:pt x="1447196" y="110737"/>
                </a:lnTo>
                <a:lnTo>
                  <a:pt x="1462066" y="152343"/>
                </a:lnTo>
                <a:lnTo>
                  <a:pt x="1467287" y="197666"/>
                </a:lnTo>
                <a:lnTo>
                  <a:pt x="1467287" y="988305"/>
                </a:lnTo>
                <a:lnTo>
                  <a:pt x="1462066" y="1033628"/>
                </a:lnTo>
                <a:lnTo>
                  <a:pt x="1447196" y="1075234"/>
                </a:lnTo>
                <a:lnTo>
                  <a:pt x="1423861" y="1111935"/>
                </a:lnTo>
                <a:lnTo>
                  <a:pt x="1393250" y="1142547"/>
                </a:lnTo>
                <a:lnTo>
                  <a:pt x="1356549" y="1165881"/>
                </a:lnTo>
                <a:lnTo>
                  <a:pt x="1314943" y="1180751"/>
                </a:lnTo>
                <a:lnTo>
                  <a:pt x="1269620" y="1185972"/>
                </a:lnTo>
                <a:lnTo>
                  <a:pt x="197666" y="1185972"/>
                </a:lnTo>
                <a:lnTo>
                  <a:pt x="152343" y="1180751"/>
                </a:lnTo>
                <a:lnTo>
                  <a:pt x="110737" y="1165881"/>
                </a:lnTo>
                <a:lnTo>
                  <a:pt x="74036" y="1142547"/>
                </a:lnTo>
                <a:lnTo>
                  <a:pt x="43425" y="1111935"/>
                </a:lnTo>
                <a:lnTo>
                  <a:pt x="20091" y="1075234"/>
                </a:lnTo>
                <a:lnTo>
                  <a:pt x="5220" y="1033628"/>
                </a:lnTo>
                <a:lnTo>
                  <a:pt x="0" y="988305"/>
                </a:lnTo>
                <a:lnTo>
                  <a:pt x="0" y="197666"/>
                </a:lnTo>
                <a:close/>
              </a:path>
            </a:pathLst>
          </a:custGeom>
          <a:ln w="12700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>
              <a:cs typeface="+mn-ea"/>
              <a:sym typeface="+mn-lt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1863962" y="3790895"/>
            <a:ext cx="1467485" cy="1186180"/>
          </a:xfrm>
          <a:custGeom>
            <a:avLst/>
            <a:gdLst/>
            <a:ahLst/>
            <a:cxnLst/>
            <a:rect l="l" t="t" r="r" b="b"/>
            <a:pathLst>
              <a:path w="1467485" h="1186179">
                <a:moveTo>
                  <a:pt x="0" y="197666"/>
                </a:moveTo>
                <a:lnTo>
                  <a:pt x="5220" y="152343"/>
                </a:lnTo>
                <a:lnTo>
                  <a:pt x="20091" y="110737"/>
                </a:lnTo>
                <a:lnTo>
                  <a:pt x="43425" y="74036"/>
                </a:lnTo>
                <a:lnTo>
                  <a:pt x="74036" y="43425"/>
                </a:lnTo>
                <a:lnTo>
                  <a:pt x="110737" y="20091"/>
                </a:lnTo>
                <a:lnTo>
                  <a:pt x="152343" y="5220"/>
                </a:lnTo>
                <a:lnTo>
                  <a:pt x="197666" y="0"/>
                </a:lnTo>
                <a:lnTo>
                  <a:pt x="1269620" y="0"/>
                </a:lnTo>
                <a:lnTo>
                  <a:pt x="1314943" y="5220"/>
                </a:lnTo>
                <a:lnTo>
                  <a:pt x="1356549" y="20091"/>
                </a:lnTo>
                <a:lnTo>
                  <a:pt x="1393250" y="43425"/>
                </a:lnTo>
                <a:lnTo>
                  <a:pt x="1423861" y="74036"/>
                </a:lnTo>
                <a:lnTo>
                  <a:pt x="1447196" y="110737"/>
                </a:lnTo>
                <a:lnTo>
                  <a:pt x="1462066" y="152343"/>
                </a:lnTo>
                <a:lnTo>
                  <a:pt x="1467287" y="197666"/>
                </a:lnTo>
                <a:lnTo>
                  <a:pt x="1467287" y="988306"/>
                </a:lnTo>
                <a:lnTo>
                  <a:pt x="1462066" y="1033629"/>
                </a:lnTo>
                <a:lnTo>
                  <a:pt x="1447196" y="1075235"/>
                </a:lnTo>
                <a:lnTo>
                  <a:pt x="1423861" y="1111936"/>
                </a:lnTo>
                <a:lnTo>
                  <a:pt x="1393250" y="1142547"/>
                </a:lnTo>
                <a:lnTo>
                  <a:pt x="1356549" y="1165882"/>
                </a:lnTo>
                <a:lnTo>
                  <a:pt x="1314943" y="1180752"/>
                </a:lnTo>
                <a:lnTo>
                  <a:pt x="1269620" y="1185973"/>
                </a:lnTo>
                <a:lnTo>
                  <a:pt x="197666" y="1185973"/>
                </a:lnTo>
                <a:lnTo>
                  <a:pt x="152343" y="1180752"/>
                </a:lnTo>
                <a:lnTo>
                  <a:pt x="110737" y="1165882"/>
                </a:lnTo>
                <a:lnTo>
                  <a:pt x="74036" y="1142547"/>
                </a:lnTo>
                <a:lnTo>
                  <a:pt x="43425" y="1111936"/>
                </a:lnTo>
                <a:lnTo>
                  <a:pt x="20091" y="1075235"/>
                </a:lnTo>
                <a:lnTo>
                  <a:pt x="5220" y="1033629"/>
                </a:lnTo>
                <a:lnTo>
                  <a:pt x="0" y="988306"/>
                </a:lnTo>
                <a:lnTo>
                  <a:pt x="0" y="197666"/>
                </a:lnTo>
                <a:close/>
              </a:path>
            </a:pathLst>
          </a:custGeom>
          <a:ln w="12700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>
              <a:cs typeface="+mn-ea"/>
              <a:sym typeface="+mn-lt"/>
            </a:endParaRPr>
          </a:p>
        </p:txBody>
      </p:sp>
      <p:pic>
        <p:nvPicPr>
          <p:cNvPr id="32" name="object 3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736027" y="2277666"/>
            <a:ext cx="1270000" cy="276998"/>
          </a:xfrm>
          <a:prstGeom prst="rect">
            <a:avLst/>
          </a:prstGeom>
        </p:spPr>
      </p:pic>
      <p:grpSp>
        <p:nvGrpSpPr>
          <p:cNvPr id="33" name="object 33"/>
          <p:cNvGrpSpPr/>
          <p:nvPr/>
        </p:nvGrpSpPr>
        <p:grpSpPr>
          <a:xfrm>
            <a:off x="5006027" y="1034923"/>
            <a:ext cx="5613400" cy="277495"/>
            <a:chOff x="5006027" y="1034923"/>
            <a:chExt cx="5613400" cy="277495"/>
          </a:xfrm>
        </p:grpSpPr>
        <p:sp>
          <p:nvSpPr>
            <p:cNvPr id="34" name="object 34"/>
            <p:cNvSpPr/>
            <p:nvPr/>
          </p:nvSpPr>
          <p:spPr>
            <a:xfrm>
              <a:off x="5006027" y="1135324"/>
              <a:ext cx="287020" cy="76200"/>
            </a:xfrm>
            <a:custGeom>
              <a:avLst/>
              <a:gdLst/>
              <a:ahLst/>
              <a:cxnLst/>
              <a:rect l="l" t="t" r="r" b="b"/>
              <a:pathLst>
                <a:path w="287020" h="76200">
                  <a:moveTo>
                    <a:pt x="210822" y="41274"/>
                  </a:moveTo>
                  <a:lnTo>
                    <a:pt x="210822" y="76200"/>
                  </a:lnTo>
                  <a:lnTo>
                    <a:pt x="280672" y="41275"/>
                  </a:lnTo>
                  <a:lnTo>
                    <a:pt x="210822" y="41274"/>
                  </a:lnTo>
                  <a:close/>
                </a:path>
                <a:path w="287020" h="76200">
                  <a:moveTo>
                    <a:pt x="210822" y="34924"/>
                  </a:moveTo>
                  <a:lnTo>
                    <a:pt x="210822" y="41274"/>
                  </a:lnTo>
                  <a:lnTo>
                    <a:pt x="223522" y="41275"/>
                  </a:lnTo>
                  <a:lnTo>
                    <a:pt x="223522" y="34925"/>
                  </a:lnTo>
                  <a:lnTo>
                    <a:pt x="210822" y="34924"/>
                  </a:lnTo>
                  <a:close/>
                </a:path>
                <a:path w="287020" h="76200">
                  <a:moveTo>
                    <a:pt x="210822" y="0"/>
                  </a:moveTo>
                  <a:lnTo>
                    <a:pt x="210822" y="34924"/>
                  </a:lnTo>
                  <a:lnTo>
                    <a:pt x="223522" y="34925"/>
                  </a:lnTo>
                  <a:lnTo>
                    <a:pt x="223522" y="41275"/>
                  </a:lnTo>
                  <a:lnTo>
                    <a:pt x="280675" y="41273"/>
                  </a:lnTo>
                  <a:lnTo>
                    <a:pt x="287022" y="38100"/>
                  </a:lnTo>
                  <a:lnTo>
                    <a:pt x="210822" y="0"/>
                  </a:lnTo>
                  <a:close/>
                </a:path>
                <a:path w="287020" h="76200">
                  <a:moveTo>
                    <a:pt x="0" y="34923"/>
                  </a:moveTo>
                  <a:lnTo>
                    <a:pt x="0" y="41273"/>
                  </a:lnTo>
                  <a:lnTo>
                    <a:pt x="210822" y="41274"/>
                  </a:lnTo>
                  <a:lnTo>
                    <a:pt x="210822" y="34924"/>
                  </a:lnTo>
                  <a:lnTo>
                    <a:pt x="0" y="34923"/>
                  </a:lnTo>
                  <a:close/>
                </a:path>
              </a:pathLst>
            </a:custGeom>
            <a:solidFill>
              <a:srgbClr val="0068B5"/>
            </a:solidFill>
          </p:spPr>
          <p:txBody>
            <a:bodyPr wrap="square" lIns="0" tIns="0" rIns="0" bIns="0" rtlCol="0"/>
            <a:lstStyle/>
            <a:p>
              <a:endParaRPr>
                <a:cs typeface="+mn-ea"/>
                <a:sym typeface="+mn-lt"/>
              </a:endParaRPr>
            </a:p>
          </p:txBody>
        </p:sp>
        <p:pic>
          <p:nvPicPr>
            <p:cNvPr id="35" name="object 3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93050" y="1034923"/>
              <a:ext cx="1270000" cy="276998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8360867" y="1129829"/>
              <a:ext cx="2258695" cy="79375"/>
            </a:xfrm>
            <a:custGeom>
              <a:avLst/>
              <a:gdLst/>
              <a:ahLst/>
              <a:cxnLst/>
              <a:rect l="l" t="t" r="r" b="b"/>
              <a:pathLst>
                <a:path w="2258695" h="79375">
                  <a:moveTo>
                    <a:pt x="615175" y="40665"/>
                  </a:moveTo>
                  <a:lnTo>
                    <a:pt x="609041" y="37617"/>
                  </a:lnTo>
                  <a:lnTo>
                    <a:pt x="538899" y="2717"/>
                  </a:lnTo>
                  <a:lnTo>
                    <a:pt x="538975" y="37642"/>
                  </a:lnTo>
                  <a:lnTo>
                    <a:pt x="0" y="38684"/>
                  </a:lnTo>
                  <a:lnTo>
                    <a:pt x="12" y="45034"/>
                  </a:lnTo>
                  <a:lnTo>
                    <a:pt x="538988" y="43992"/>
                  </a:lnTo>
                  <a:lnTo>
                    <a:pt x="539051" y="78917"/>
                  </a:lnTo>
                  <a:lnTo>
                    <a:pt x="615175" y="40665"/>
                  </a:lnTo>
                  <a:close/>
                </a:path>
                <a:path w="2258695" h="79375">
                  <a:moveTo>
                    <a:pt x="2258555" y="37439"/>
                  </a:moveTo>
                  <a:lnTo>
                    <a:pt x="2253183" y="34810"/>
                  </a:lnTo>
                  <a:lnTo>
                    <a:pt x="2182025" y="0"/>
                  </a:lnTo>
                  <a:lnTo>
                    <a:pt x="2182330" y="34925"/>
                  </a:lnTo>
                  <a:lnTo>
                    <a:pt x="1885149" y="37490"/>
                  </a:lnTo>
                  <a:lnTo>
                    <a:pt x="1885200" y="43840"/>
                  </a:lnTo>
                  <a:lnTo>
                    <a:pt x="2182380" y="41275"/>
                  </a:lnTo>
                  <a:lnTo>
                    <a:pt x="2182685" y="76200"/>
                  </a:lnTo>
                  <a:lnTo>
                    <a:pt x="2258555" y="37439"/>
                  </a:lnTo>
                  <a:close/>
                </a:path>
              </a:pathLst>
            </a:custGeom>
            <a:solidFill>
              <a:srgbClr val="0068B5"/>
            </a:solidFill>
          </p:spPr>
          <p:txBody>
            <a:bodyPr wrap="square" lIns="0" tIns="0" rIns="0" bIns="0" rtlCol="0"/>
            <a:lstStyle/>
            <a:p>
              <a:endParaRPr>
                <a:cs typeface="+mn-ea"/>
                <a:sym typeface="+mn-lt"/>
              </a:endParaRPr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3736027" y="2277666"/>
            <a:ext cx="1270000" cy="217366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229870">
              <a:lnSpc>
                <a:spcPct val="100000"/>
              </a:lnSpc>
              <a:spcBef>
                <a:spcPts val="254"/>
              </a:spcBef>
            </a:pPr>
            <a:r>
              <a:rPr lang="zh-CN" sz="1200">
                <a:solidFill>
                  <a:srgbClr val="FFFFFF"/>
                </a:solidFill>
                <a:cs typeface="+mn-ea"/>
                <a:sym typeface="+mn-lt"/>
              </a:rPr>
              <a:t>要求</a:t>
            </a:r>
          </a:p>
        </p:txBody>
      </p:sp>
      <p:pic>
        <p:nvPicPr>
          <p:cNvPr id="38" name="object 3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945830" y="2276885"/>
            <a:ext cx="1270000" cy="276998"/>
          </a:xfrm>
          <a:prstGeom prst="rect">
            <a:avLst/>
          </a:prstGeom>
        </p:spPr>
      </p:pic>
      <p:sp>
        <p:nvSpPr>
          <p:cNvPr id="39" name="object 39"/>
          <p:cNvSpPr txBox="1"/>
          <p:nvPr/>
        </p:nvSpPr>
        <p:spPr>
          <a:xfrm>
            <a:off x="5945830" y="2276885"/>
            <a:ext cx="1270000" cy="218008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384810">
              <a:lnSpc>
                <a:spcPct val="100000"/>
              </a:lnSpc>
              <a:spcBef>
                <a:spcPts val="260"/>
              </a:spcBef>
            </a:pPr>
            <a:r>
              <a:rPr lang="zh-CN" sz="1200">
                <a:solidFill>
                  <a:srgbClr val="FFFFFF"/>
                </a:solidFill>
                <a:cs typeface="+mn-ea"/>
                <a:sym typeface="+mn-lt"/>
              </a:rPr>
              <a:t>训练</a:t>
            </a:r>
          </a:p>
        </p:txBody>
      </p:sp>
      <p:pic>
        <p:nvPicPr>
          <p:cNvPr id="40" name="object 4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116739" y="2279355"/>
            <a:ext cx="1270000" cy="276998"/>
          </a:xfrm>
          <a:prstGeom prst="rect">
            <a:avLst/>
          </a:prstGeom>
        </p:spPr>
      </p:pic>
      <p:sp>
        <p:nvSpPr>
          <p:cNvPr id="41" name="object 41"/>
          <p:cNvSpPr txBox="1"/>
          <p:nvPr/>
        </p:nvSpPr>
        <p:spPr>
          <a:xfrm>
            <a:off x="8116739" y="2279355"/>
            <a:ext cx="1270000" cy="218650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189865">
              <a:lnSpc>
                <a:spcPct val="100000"/>
              </a:lnSpc>
              <a:spcBef>
                <a:spcPts val="265"/>
              </a:spcBef>
            </a:pPr>
            <a:r>
              <a:rPr lang="zh-CN" sz="1200">
                <a:solidFill>
                  <a:srgbClr val="FFFFFF"/>
                </a:solidFill>
                <a:cs typeface="+mn-ea"/>
                <a:sym typeface="+mn-lt"/>
              </a:rPr>
              <a:t>定制</a:t>
            </a:r>
          </a:p>
        </p:txBody>
      </p:sp>
      <p:pic>
        <p:nvPicPr>
          <p:cNvPr id="42" name="object 4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0098730" y="2279355"/>
            <a:ext cx="1270000" cy="276998"/>
          </a:xfrm>
          <a:prstGeom prst="rect">
            <a:avLst/>
          </a:prstGeom>
        </p:spPr>
      </p:pic>
      <p:sp>
        <p:nvSpPr>
          <p:cNvPr id="43" name="object 43"/>
          <p:cNvSpPr txBox="1"/>
          <p:nvPr/>
        </p:nvSpPr>
        <p:spPr>
          <a:xfrm>
            <a:off x="10098730" y="2279355"/>
            <a:ext cx="1270000" cy="218650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253365">
              <a:lnSpc>
                <a:spcPct val="100000"/>
              </a:lnSpc>
              <a:spcBef>
                <a:spcPts val="265"/>
              </a:spcBef>
            </a:pPr>
            <a:r>
              <a:rPr lang="zh-CN" sz="1200">
                <a:solidFill>
                  <a:srgbClr val="FFFFFF"/>
                </a:solidFill>
                <a:cs typeface="+mn-ea"/>
                <a:sym typeface="+mn-lt"/>
              </a:rPr>
              <a:t>部署</a:t>
            </a:r>
          </a:p>
        </p:txBody>
      </p:sp>
      <p:sp>
        <p:nvSpPr>
          <p:cNvPr id="44" name="object 44"/>
          <p:cNvSpPr txBox="1"/>
          <p:nvPr/>
        </p:nvSpPr>
        <p:spPr>
          <a:xfrm>
            <a:off x="3802655" y="2562859"/>
            <a:ext cx="1410335" cy="591187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0" indent="-114300">
              <a:lnSpc>
                <a:spcPct val="100000"/>
              </a:lnSpc>
              <a:spcBef>
                <a:spcPts val="170"/>
              </a:spcBef>
              <a:buFont typeface="Arial"/>
              <a:buChar char="•"/>
              <a:tabLst>
                <a:tab pos="127000" algn="l"/>
              </a:tabLst>
            </a:pPr>
            <a:r>
              <a:rPr lang="zh-CN" sz="1200">
                <a:solidFill>
                  <a:srgbClr val="262626"/>
                </a:solidFill>
                <a:cs typeface="+mn-ea"/>
                <a:sym typeface="+mn-lt"/>
              </a:rPr>
              <a:t>用例</a:t>
            </a:r>
          </a:p>
          <a:p>
            <a:pPr marL="127000" marR="5080" indent="-114300">
              <a:lnSpc>
                <a:spcPts val="1390"/>
              </a:lnSpc>
              <a:spcBef>
                <a:spcPts val="160"/>
              </a:spcBef>
              <a:buFont typeface="Arial"/>
              <a:buChar char="•"/>
              <a:tabLst>
                <a:tab pos="127000" algn="l"/>
              </a:tabLst>
            </a:pPr>
            <a:r>
              <a:rPr lang="zh-CN" sz="1200">
                <a:solidFill>
                  <a:srgbClr val="262626"/>
                </a:solidFill>
                <a:cs typeface="+mn-ea"/>
                <a:sym typeface="+mn-lt"/>
              </a:rPr>
              <a:t>设备管理要求</a:t>
            </a:r>
          </a:p>
          <a:p>
            <a:pPr marL="127000" indent="-114300">
              <a:lnSpc>
                <a:spcPts val="1355"/>
              </a:lnSpc>
              <a:buFont typeface="Arial"/>
              <a:buChar char="•"/>
              <a:tabLst>
                <a:tab pos="127000" algn="l"/>
              </a:tabLst>
            </a:pPr>
            <a:r>
              <a:rPr lang="zh-CN" sz="1200">
                <a:solidFill>
                  <a:srgbClr val="262626"/>
                </a:solidFill>
                <a:cs typeface="+mn-ea"/>
                <a:sym typeface="+mn-lt"/>
              </a:rPr>
              <a:t>架构评审</a:t>
            </a:r>
          </a:p>
        </p:txBody>
      </p:sp>
      <p:sp>
        <p:nvSpPr>
          <p:cNvPr id="45" name="object 45"/>
          <p:cNvSpPr txBox="1"/>
          <p:nvPr/>
        </p:nvSpPr>
        <p:spPr>
          <a:xfrm>
            <a:off x="5739008" y="2575052"/>
            <a:ext cx="1734820" cy="556178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0" marR="5080" indent="-114300">
              <a:lnSpc>
                <a:spcPct val="105000"/>
              </a:lnSpc>
              <a:spcBef>
                <a:spcPts val="25"/>
              </a:spcBef>
              <a:buFont typeface="Arial"/>
              <a:buChar char="•"/>
              <a:tabLst>
                <a:tab pos="127000" algn="l"/>
              </a:tabLst>
            </a:pPr>
            <a:r>
              <a:rPr lang="zh-CN" sz="1200">
                <a:solidFill>
                  <a:srgbClr val="262626"/>
                </a:solidFill>
                <a:cs typeface="+mn-ea"/>
                <a:sym typeface="+mn-lt"/>
              </a:rPr>
              <a:t>设备载入供应链概述。</a:t>
            </a:r>
          </a:p>
          <a:p>
            <a:pPr marL="127000" marR="241300" indent="-114300">
              <a:lnSpc>
                <a:spcPts val="1390"/>
              </a:lnSpc>
              <a:spcBef>
                <a:spcPts val="40"/>
              </a:spcBef>
              <a:buFont typeface="Arial"/>
              <a:buChar char="•"/>
              <a:tabLst>
                <a:tab pos="127000" algn="l"/>
              </a:tabLst>
            </a:pPr>
            <a:r>
              <a:rPr lang="zh-CN" sz="1200">
                <a:solidFill>
                  <a:srgbClr val="262626"/>
                </a:solidFill>
                <a:cs typeface="+mn-ea"/>
                <a:sym typeface="+mn-lt"/>
              </a:rPr>
              <a:t>带外设备管理解决方案概述</a:t>
            </a:r>
          </a:p>
        </p:txBody>
      </p:sp>
      <p:sp>
        <p:nvSpPr>
          <p:cNvPr id="46" name="object 46"/>
          <p:cNvSpPr txBox="1"/>
          <p:nvPr/>
        </p:nvSpPr>
        <p:spPr>
          <a:xfrm>
            <a:off x="7901184" y="2572511"/>
            <a:ext cx="1789430" cy="86677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84150" marR="8255" indent="-171450">
              <a:lnSpc>
                <a:spcPts val="1300"/>
              </a:lnSpc>
              <a:spcBef>
                <a:spcPts val="160"/>
              </a:spcBef>
              <a:buFont typeface="Arial"/>
              <a:buChar char="•"/>
              <a:tabLst>
                <a:tab pos="184150" algn="l"/>
              </a:tabLst>
            </a:pPr>
            <a:r>
              <a:rPr lang="zh-CN" sz="1100">
                <a:solidFill>
                  <a:srgbClr val="262626"/>
                </a:solidFill>
                <a:cs typeface="+mn-ea"/>
                <a:sym typeface="+mn-lt"/>
              </a:rPr>
              <a:t>自动执行设备初始化流程的脚本。</a:t>
            </a:r>
          </a:p>
          <a:p>
            <a:pPr marL="184150" indent="-171450">
              <a:lnSpc>
                <a:spcPct val="100000"/>
              </a:lnSpc>
              <a:spcBef>
                <a:spcPts val="25"/>
              </a:spcBef>
              <a:buFont typeface="Arial"/>
              <a:buChar char="•"/>
              <a:tabLst>
                <a:tab pos="184150" algn="l"/>
              </a:tabLst>
            </a:pPr>
            <a:r>
              <a:rPr lang="zh-CN" sz="1100">
                <a:solidFill>
                  <a:srgbClr val="262626"/>
                </a:solidFill>
                <a:cs typeface="+mn-ea"/>
                <a:sym typeface="+mn-lt"/>
              </a:rPr>
              <a:t>硬件支持</a:t>
            </a:r>
          </a:p>
          <a:p>
            <a:pPr marL="184150" indent="-171450">
              <a:lnSpc>
                <a:spcPts val="1310"/>
              </a:lnSpc>
              <a:buFont typeface="Arial"/>
              <a:buChar char="•"/>
              <a:tabLst>
                <a:tab pos="184150" algn="l"/>
              </a:tabLst>
            </a:pPr>
            <a:r>
              <a:rPr lang="zh-CN" sz="1100">
                <a:solidFill>
                  <a:srgbClr val="262626"/>
                </a:solidFill>
                <a:cs typeface="+mn-ea"/>
                <a:sym typeface="+mn-lt"/>
              </a:rPr>
              <a:t>设备验证</a:t>
            </a:r>
          </a:p>
          <a:p>
            <a:pPr marL="184150" indent="-171450">
              <a:lnSpc>
                <a:spcPts val="1310"/>
              </a:lnSpc>
              <a:buFont typeface="Arial"/>
              <a:buChar char="•"/>
              <a:tabLst>
                <a:tab pos="184150" algn="l"/>
              </a:tabLst>
            </a:pPr>
            <a:r>
              <a:rPr lang="zh-CN" sz="1100">
                <a:solidFill>
                  <a:srgbClr val="262626"/>
                </a:solidFill>
                <a:cs typeface="+mn-ea"/>
                <a:sym typeface="+mn-lt"/>
              </a:rPr>
              <a:t>实时调试（远程/现场）</a:t>
            </a:r>
          </a:p>
        </p:txBody>
      </p:sp>
      <p:sp>
        <p:nvSpPr>
          <p:cNvPr id="47" name="object 47"/>
          <p:cNvSpPr/>
          <p:nvPr/>
        </p:nvSpPr>
        <p:spPr>
          <a:xfrm>
            <a:off x="5006022" y="2377350"/>
            <a:ext cx="5092700" cy="78740"/>
          </a:xfrm>
          <a:custGeom>
            <a:avLst/>
            <a:gdLst/>
            <a:ahLst/>
            <a:cxnLst/>
            <a:rect l="l" t="t" r="r" b="b"/>
            <a:pathLst>
              <a:path w="5092700" h="78739">
                <a:moveTo>
                  <a:pt x="939800" y="38036"/>
                </a:moveTo>
                <a:lnTo>
                  <a:pt x="933538" y="34912"/>
                </a:lnTo>
                <a:lnTo>
                  <a:pt x="863574" y="0"/>
                </a:lnTo>
                <a:lnTo>
                  <a:pt x="863600" y="34925"/>
                </a:lnTo>
                <a:lnTo>
                  <a:pt x="0" y="35648"/>
                </a:lnTo>
                <a:lnTo>
                  <a:pt x="0" y="41998"/>
                </a:lnTo>
                <a:lnTo>
                  <a:pt x="863600" y="41275"/>
                </a:lnTo>
                <a:lnTo>
                  <a:pt x="863638" y="76200"/>
                </a:lnTo>
                <a:lnTo>
                  <a:pt x="939800" y="38036"/>
                </a:lnTo>
                <a:close/>
              </a:path>
              <a:path w="5092700" h="78739">
                <a:moveTo>
                  <a:pt x="3110712" y="40513"/>
                </a:moveTo>
                <a:lnTo>
                  <a:pt x="3034614" y="2197"/>
                </a:lnTo>
                <a:lnTo>
                  <a:pt x="3034512" y="37122"/>
                </a:lnTo>
                <a:lnTo>
                  <a:pt x="2209812" y="34861"/>
                </a:lnTo>
                <a:lnTo>
                  <a:pt x="2209787" y="41211"/>
                </a:lnTo>
                <a:lnTo>
                  <a:pt x="3034500" y="43472"/>
                </a:lnTo>
                <a:lnTo>
                  <a:pt x="3034411" y="78397"/>
                </a:lnTo>
                <a:lnTo>
                  <a:pt x="3104667" y="43510"/>
                </a:lnTo>
                <a:lnTo>
                  <a:pt x="3110712" y="40513"/>
                </a:lnTo>
                <a:close/>
              </a:path>
              <a:path w="5092700" h="78739">
                <a:moveTo>
                  <a:pt x="5092700" y="40513"/>
                </a:moveTo>
                <a:lnTo>
                  <a:pt x="5016500" y="2413"/>
                </a:lnTo>
                <a:lnTo>
                  <a:pt x="5016500" y="37338"/>
                </a:lnTo>
                <a:lnTo>
                  <a:pt x="4380712" y="37338"/>
                </a:lnTo>
                <a:lnTo>
                  <a:pt x="4380712" y="43688"/>
                </a:lnTo>
                <a:lnTo>
                  <a:pt x="5016500" y="43688"/>
                </a:lnTo>
                <a:lnTo>
                  <a:pt x="5016500" y="78613"/>
                </a:lnTo>
                <a:lnTo>
                  <a:pt x="5086350" y="43688"/>
                </a:lnTo>
                <a:lnTo>
                  <a:pt x="5092700" y="40513"/>
                </a:lnTo>
                <a:close/>
              </a:path>
            </a:pathLst>
          </a:custGeom>
          <a:solidFill>
            <a:srgbClr val="0068B5"/>
          </a:solidFill>
        </p:spPr>
        <p:txBody>
          <a:bodyPr wrap="square" lIns="0" tIns="0" rIns="0" bIns="0" rtlCol="0"/>
          <a:lstStyle/>
          <a:p>
            <a:endParaRPr>
              <a:cs typeface="+mn-ea"/>
              <a:sym typeface="+mn-lt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0139662" y="2538476"/>
            <a:ext cx="959407" cy="5693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0" indent="-1143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127000" algn="l"/>
              </a:tabLst>
            </a:pPr>
            <a:r>
              <a:rPr lang="zh-CN" sz="1200" dirty="0">
                <a:solidFill>
                  <a:srgbClr val="262626"/>
                </a:solidFill>
                <a:cs typeface="+mn-ea"/>
                <a:sym typeface="+mn-lt"/>
              </a:rPr>
              <a:t>演示</a:t>
            </a:r>
          </a:p>
          <a:p>
            <a:pPr marL="127000" indent="-114300">
              <a:lnSpc>
                <a:spcPts val="1415"/>
              </a:lnSpc>
              <a:spcBef>
                <a:spcPts val="70"/>
              </a:spcBef>
              <a:buFont typeface="Arial"/>
              <a:buChar char="•"/>
              <a:tabLst>
                <a:tab pos="127000" algn="l"/>
              </a:tabLst>
            </a:pPr>
            <a:r>
              <a:rPr lang="zh-CN" sz="1200" dirty="0">
                <a:solidFill>
                  <a:srgbClr val="262626"/>
                </a:solidFill>
                <a:cs typeface="+mn-ea"/>
                <a:sym typeface="+mn-lt"/>
              </a:rPr>
              <a:t>概念验证</a:t>
            </a:r>
          </a:p>
          <a:p>
            <a:pPr marL="127000" indent="-114300">
              <a:lnSpc>
                <a:spcPts val="1415"/>
              </a:lnSpc>
              <a:buFont typeface="Arial"/>
              <a:buChar char="•"/>
              <a:tabLst>
                <a:tab pos="127000" algn="l"/>
              </a:tabLst>
            </a:pPr>
            <a:r>
              <a:rPr lang="zh-CN" sz="1200" dirty="0">
                <a:solidFill>
                  <a:srgbClr val="262626"/>
                </a:solidFill>
                <a:cs typeface="+mn-ea"/>
                <a:sym typeface="+mn-lt"/>
              </a:rPr>
              <a:t>试验</a:t>
            </a:r>
          </a:p>
        </p:txBody>
      </p:sp>
      <p:pic>
        <p:nvPicPr>
          <p:cNvPr id="49" name="object 4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748138" y="3818242"/>
            <a:ext cx="1270000" cy="276999"/>
          </a:xfrm>
          <a:prstGeom prst="rect">
            <a:avLst/>
          </a:prstGeom>
        </p:spPr>
      </p:pic>
      <p:sp>
        <p:nvSpPr>
          <p:cNvPr id="50" name="object 50"/>
          <p:cNvSpPr txBox="1"/>
          <p:nvPr/>
        </p:nvSpPr>
        <p:spPr>
          <a:xfrm>
            <a:off x="3748138" y="3818242"/>
            <a:ext cx="1270000" cy="219291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229870">
              <a:lnSpc>
                <a:spcPct val="100000"/>
              </a:lnSpc>
              <a:spcBef>
                <a:spcPts val="270"/>
              </a:spcBef>
            </a:pPr>
            <a:r>
              <a:rPr lang="zh-CN" sz="1200">
                <a:solidFill>
                  <a:srgbClr val="FFFFFF"/>
                </a:solidFill>
                <a:cs typeface="+mn-ea"/>
                <a:sym typeface="+mn-lt"/>
              </a:rPr>
              <a:t>要求</a:t>
            </a:r>
          </a:p>
        </p:txBody>
      </p:sp>
      <p:grpSp>
        <p:nvGrpSpPr>
          <p:cNvPr id="51" name="object 51"/>
          <p:cNvGrpSpPr/>
          <p:nvPr/>
        </p:nvGrpSpPr>
        <p:grpSpPr>
          <a:xfrm>
            <a:off x="5957940" y="3728562"/>
            <a:ext cx="3441065" cy="462280"/>
            <a:chOff x="5957940" y="3728562"/>
            <a:chExt cx="3441065" cy="462280"/>
          </a:xfrm>
        </p:grpSpPr>
        <p:pic>
          <p:nvPicPr>
            <p:cNvPr id="52" name="object 5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957940" y="3728562"/>
              <a:ext cx="1270000" cy="461664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128849" y="3819931"/>
              <a:ext cx="1270000" cy="276999"/>
            </a:xfrm>
            <a:prstGeom prst="rect">
              <a:avLst/>
            </a:prstGeom>
          </p:spPr>
        </p:pic>
      </p:grpSp>
      <p:sp>
        <p:nvSpPr>
          <p:cNvPr id="54" name="object 54"/>
          <p:cNvSpPr txBox="1"/>
          <p:nvPr/>
        </p:nvSpPr>
        <p:spPr>
          <a:xfrm>
            <a:off x="8128849" y="3819931"/>
            <a:ext cx="1270000" cy="217366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54"/>
              </a:spcBef>
            </a:pPr>
            <a:r>
              <a:rPr lang="zh-CN" sz="1200">
                <a:solidFill>
                  <a:srgbClr val="FFFFFF"/>
                </a:solidFill>
                <a:cs typeface="+mn-ea"/>
                <a:sym typeface="+mn-lt"/>
              </a:rPr>
              <a:t>调试</a:t>
            </a:r>
          </a:p>
        </p:txBody>
      </p:sp>
      <p:pic>
        <p:nvPicPr>
          <p:cNvPr id="55" name="object 55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0110840" y="3819931"/>
            <a:ext cx="1270000" cy="276999"/>
          </a:xfrm>
          <a:prstGeom prst="rect">
            <a:avLst/>
          </a:prstGeom>
        </p:spPr>
      </p:pic>
      <p:sp>
        <p:nvSpPr>
          <p:cNvPr id="56" name="object 56"/>
          <p:cNvSpPr txBox="1"/>
          <p:nvPr/>
        </p:nvSpPr>
        <p:spPr>
          <a:xfrm>
            <a:off x="10110840" y="3819931"/>
            <a:ext cx="1270000" cy="217366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253365">
              <a:lnSpc>
                <a:spcPct val="100000"/>
              </a:lnSpc>
              <a:spcBef>
                <a:spcPts val="254"/>
              </a:spcBef>
            </a:pPr>
            <a:r>
              <a:rPr lang="zh-CN" sz="1200">
                <a:solidFill>
                  <a:srgbClr val="FFFFFF"/>
                </a:solidFill>
                <a:cs typeface="+mn-ea"/>
                <a:sym typeface="+mn-lt"/>
              </a:rPr>
              <a:t>部署</a:t>
            </a:r>
          </a:p>
        </p:txBody>
      </p:sp>
      <p:sp>
        <p:nvSpPr>
          <p:cNvPr id="57" name="object 57"/>
          <p:cNvSpPr txBox="1"/>
          <p:nvPr/>
        </p:nvSpPr>
        <p:spPr>
          <a:xfrm>
            <a:off x="3814766" y="4114292"/>
            <a:ext cx="1191260" cy="7543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0" indent="-1143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127000" algn="l"/>
              </a:tabLst>
            </a:pPr>
            <a:r>
              <a:rPr lang="zh-CN" sz="1200" dirty="0">
                <a:solidFill>
                  <a:srgbClr val="262626"/>
                </a:solidFill>
                <a:cs typeface="+mn-ea"/>
                <a:sym typeface="+mn-lt"/>
              </a:rPr>
              <a:t>用例</a:t>
            </a:r>
          </a:p>
          <a:p>
            <a:pPr marL="127000" indent="-114300">
              <a:lnSpc>
                <a:spcPts val="1415"/>
              </a:lnSpc>
              <a:spcBef>
                <a:spcPts val="45"/>
              </a:spcBef>
              <a:buFont typeface="Arial"/>
              <a:buChar char="•"/>
              <a:tabLst>
                <a:tab pos="127000" algn="l"/>
              </a:tabLst>
            </a:pPr>
            <a:r>
              <a:rPr lang="zh-CN" sz="1200" dirty="0">
                <a:solidFill>
                  <a:srgbClr val="262626"/>
                </a:solidFill>
                <a:cs typeface="+mn-ea"/>
                <a:sym typeface="+mn-lt"/>
              </a:rPr>
              <a:t>TSN 要求</a:t>
            </a:r>
          </a:p>
          <a:p>
            <a:pPr marL="127000" marR="243840" indent="-114300">
              <a:lnSpc>
                <a:spcPts val="1420"/>
              </a:lnSpc>
              <a:spcBef>
                <a:spcPts val="40"/>
              </a:spcBef>
              <a:buFont typeface="Arial"/>
              <a:buChar char="•"/>
              <a:tabLst>
                <a:tab pos="127000" algn="l"/>
              </a:tabLst>
            </a:pPr>
            <a:r>
              <a:rPr lang="zh-CN" sz="1200" dirty="0">
                <a:solidFill>
                  <a:srgbClr val="262626"/>
                </a:solidFill>
                <a:cs typeface="+mn-ea"/>
                <a:sym typeface="+mn-lt"/>
              </a:rPr>
              <a:t>延迟 KPI </a:t>
            </a:r>
            <a:r>
              <a:rPr lang="en-US" altLang="zh-CN" sz="1200" dirty="0">
                <a:solidFill>
                  <a:srgbClr val="262626"/>
                </a:solidFill>
                <a:cs typeface="+mn-ea"/>
                <a:sym typeface="+mn-lt"/>
              </a:rPr>
              <a:t/>
            </a:r>
            <a:br>
              <a:rPr lang="en-US" altLang="zh-CN" sz="1200" dirty="0">
                <a:solidFill>
                  <a:srgbClr val="262626"/>
                </a:solidFill>
                <a:cs typeface="+mn-ea"/>
                <a:sym typeface="+mn-lt"/>
              </a:rPr>
            </a:br>
            <a:r>
              <a:rPr lang="zh-CN" sz="1200" dirty="0">
                <a:solidFill>
                  <a:srgbClr val="262626"/>
                </a:solidFill>
                <a:cs typeface="+mn-ea"/>
                <a:sym typeface="+mn-lt"/>
              </a:rPr>
              <a:t>要求</a:t>
            </a:r>
          </a:p>
        </p:txBody>
      </p:sp>
      <p:sp>
        <p:nvSpPr>
          <p:cNvPr id="58" name="object 58"/>
          <p:cNvSpPr txBox="1"/>
          <p:nvPr/>
        </p:nvSpPr>
        <p:spPr>
          <a:xfrm>
            <a:off x="5833582" y="3810000"/>
            <a:ext cx="1922780" cy="998863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35915" marR="731520" indent="20955">
              <a:lnSpc>
                <a:spcPct val="105000"/>
              </a:lnSpc>
              <a:spcBef>
                <a:spcPts val="25"/>
              </a:spcBef>
            </a:pPr>
            <a:r>
              <a:rPr lang="zh-CN" sz="1200" dirty="0">
                <a:solidFill>
                  <a:srgbClr val="FFFFFF"/>
                </a:solidFill>
                <a:cs typeface="+mn-ea"/>
                <a:sym typeface="+mn-lt"/>
              </a:rPr>
              <a:t>性能提升</a:t>
            </a:r>
            <a:r>
              <a:rPr lang="en-US" altLang="zh-CN" sz="1200" dirty="0">
                <a:solidFill>
                  <a:srgbClr val="FFFFFF"/>
                </a:solidFill>
                <a:cs typeface="+mn-ea"/>
                <a:sym typeface="+mn-lt"/>
              </a:rPr>
              <a:t/>
            </a:r>
            <a:br>
              <a:rPr lang="en-US" altLang="zh-CN" sz="1200" dirty="0">
                <a:solidFill>
                  <a:srgbClr val="FFFFFF"/>
                </a:solidFill>
                <a:cs typeface="+mn-ea"/>
                <a:sym typeface="+mn-lt"/>
              </a:rPr>
            </a:br>
            <a:endParaRPr lang="zh-CN" sz="1200" dirty="0">
              <a:solidFill>
                <a:srgbClr val="FFFFFF"/>
              </a:solidFill>
              <a:cs typeface="+mn-ea"/>
              <a:sym typeface="+mn-lt"/>
            </a:endParaRPr>
          </a:p>
          <a:p>
            <a:pPr marL="127000" indent="-114300">
              <a:lnSpc>
                <a:spcPct val="100000"/>
              </a:lnSpc>
              <a:spcBef>
                <a:spcPts val="385"/>
              </a:spcBef>
              <a:buFont typeface="Arial"/>
              <a:buChar char="•"/>
              <a:tabLst>
                <a:tab pos="127000" algn="l"/>
              </a:tabLst>
            </a:pPr>
            <a:r>
              <a:rPr lang="zh-CN" sz="1200" dirty="0">
                <a:solidFill>
                  <a:srgbClr val="262626"/>
                </a:solidFill>
                <a:cs typeface="+mn-ea"/>
                <a:sym typeface="+mn-lt"/>
              </a:rPr>
              <a:t>延迟（抖动）减少</a:t>
            </a:r>
          </a:p>
          <a:p>
            <a:pPr marL="127000" indent="-114300">
              <a:lnSpc>
                <a:spcPts val="1415"/>
              </a:lnSpc>
              <a:spcBef>
                <a:spcPts val="75"/>
              </a:spcBef>
              <a:buFont typeface="Arial"/>
              <a:buChar char="•"/>
              <a:tabLst>
                <a:tab pos="127000" algn="l"/>
              </a:tabLst>
            </a:pPr>
            <a:r>
              <a:rPr lang="zh-CN" sz="1200" dirty="0">
                <a:solidFill>
                  <a:srgbClr val="262626"/>
                </a:solidFill>
                <a:cs typeface="+mn-ea"/>
                <a:sym typeface="+mn-lt"/>
              </a:rPr>
              <a:t>支持 TSN</a:t>
            </a:r>
          </a:p>
          <a:p>
            <a:pPr marL="127000" indent="-114300">
              <a:lnSpc>
                <a:spcPts val="1415"/>
              </a:lnSpc>
              <a:buFont typeface="Arial"/>
              <a:buChar char="•"/>
              <a:tabLst>
                <a:tab pos="127000" algn="l"/>
              </a:tabLst>
            </a:pPr>
            <a:r>
              <a:rPr lang="zh-CN" sz="1200" dirty="0">
                <a:solidFill>
                  <a:srgbClr val="262626"/>
                </a:solidFill>
                <a:cs typeface="+mn-ea"/>
                <a:sym typeface="+mn-lt"/>
              </a:rPr>
              <a:t>实时优化</a:t>
            </a:r>
          </a:p>
        </p:txBody>
      </p:sp>
      <p:sp>
        <p:nvSpPr>
          <p:cNvPr id="59" name="object 59"/>
          <p:cNvSpPr txBox="1"/>
          <p:nvPr/>
        </p:nvSpPr>
        <p:spPr>
          <a:xfrm>
            <a:off x="7989495" y="4126483"/>
            <a:ext cx="1931035" cy="577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0" indent="-17145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184150" algn="l"/>
              </a:tabLst>
            </a:pPr>
            <a:r>
              <a:rPr lang="zh-CN" sz="1200">
                <a:solidFill>
                  <a:srgbClr val="262626"/>
                </a:solidFill>
                <a:cs typeface="+mn-ea"/>
                <a:sym typeface="+mn-lt"/>
              </a:rPr>
              <a:t>问题调试</a:t>
            </a:r>
          </a:p>
          <a:p>
            <a:pPr marL="184150" indent="-171450">
              <a:lnSpc>
                <a:spcPts val="1430"/>
              </a:lnSpc>
              <a:spcBef>
                <a:spcPts val="45"/>
              </a:spcBef>
              <a:buFont typeface="Arial"/>
              <a:buChar char="•"/>
              <a:tabLst>
                <a:tab pos="184150" algn="l"/>
              </a:tabLst>
            </a:pPr>
            <a:r>
              <a:rPr lang="zh-CN" sz="1200">
                <a:solidFill>
                  <a:srgbClr val="262626"/>
                </a:solidFill>
                <a:cs typeface="+mn-ea"/>
                <a:sym typeface="+mn-lt"/>
              </a:rPr>
              <a:t>抖动优化</a:t>
            </a:r>
          </a:p>
          <a:p>
            <a:pPr marL="184150" indent="-171450">
              <a:lnSpc>
                <a:spcPts val="1430"/>
              </a:lnSpc>
              <a:buFont typeface="Arial"/>
              <a:buChar char="•"/>
              <a:tabLst>
                <a:tab pos="184150" algn="l"/>
              </a:tabLst>
            </a:pPr>
            <a:r>
              <a:rPr lang="zh-CN" sz="1200">
                <a:solidFill>
                  <a:srgbClr val="262626"/>
                </a:solidFill>
                <a:cs typeface="+mn-ea"/>
                <a:sym typeface="+mn-lt"/>
              </a:rPr>
              <a:t>实时调试（远程/现场）</a:t>
            </a:r>
          </a:p>
        </p:txBody>
      </p:sp>
      <p:sp>
        <p:nvSpPr>
          <p:cNvPr id="60" name="object 60"/>
          <p:cNvSpPr/>
          <p:nvPr/>
        </p:nvSpPr>
        <p:spPr>
          <a:xfrm>
            <a:off x="5018125" y="3920337"/>
            <a:ext cx="5093335" cy="77470"/>
          </a:xfrm>
          <a:custGeom>
            <a:avLst/>
            <a:gdLst/>
            <a:ahLst/>
            <a:cxnLst/>
            <a:rect l="l" t="t" r="r" b="b"/>
            <a:pathLst>
              <a:path w="5093334" h="77470">
                <a:moveTo>
                  <a:pt x="939812" y="39065"/>
                </a:moveTo>
                <a:lnTo>
                  <a:pt x="863714" y="749"/>
                </a:lnTo>
                <a:lnTo>
                  <a:pt x="863612" y="35674"/>
                </a:lnTo>
                <a:lnTo>
                  <a:pt x="12" y="33235"/>
                </a:lnTo>
                <a:lnTo>
                  <a:pt x="0" y="39585"/>
                </a:lnTo>
                <a:lnTo>
                  <a:pt x="863600" y="42024"/>
                </a:lnTo>
                <a:lnTo>
                  <a:pt x="863498" y="76949"/>
                </a:lnTo>
                <a:lnTo>
                  <a:pt x="933780" y="42062"/>
                </a:lnTo>
                <a:lnTo>
                  <a:pt x="939812" y="39065"/>
                </a:lnTo>
                <a:close/>
              </a:path>
              <a:path w="5093334" h="77470">
                <a:moveTo>
                  <a:pt x="3110712" y="38100"/>
                </a:moveTo>
                <a:lnTo>
                  <a:pt x="3104489" y="34988"/>
                </a:lnTo>
                <a:lnTo>
                  <a:pt x="3034474" y="76"/>
                </a:lnTo>
                <a:lnTo>
                  <a:pt x="3034512" y="35001"/>
                </a:lnTo>
                <a:lnTo>
                  <a:pt x="2209812" y="35890"/>
                </a:lnTo>
                <a:lnTo>
                  <a:pt x="2209812" y="42240"/>
                </a:lnTo>
                <a:lnTo>
                  <a:pt x="3034525" y="41351"/>
                </a:lnTo>
                <a:lnTo>
                  <a:pt x="3034563" y="76276"/>
                </a:lnTo>
                <a:lnTo>
                  <a:pt x="3110712" y="38100"/>
                </a:lnTo>
                <a:close/>
              </a:path>
              <a:path w="5093334" h="77470">
                <a:moveTo>
                  <a:pt x="5092712" y="38100"/>
                </a:moveTo>
                <a:lnTo>
                  <a:pt x="5016512" y="0"/>
                </a:lnTo>
                <a:lnTo>
                  <a:pt x="5016512" y="34925"/>
                </a:lnTo>
                <a:lnTo>
                  <a:pt x="4380712" y="34925"/>
                </a:lnTo>
                <a:lnTo>
                  <a:pt x="4380712" y="41275"/>
                </a:lnTo>
                <a:lnTo>
                  <a:pt x="5016512" y="41275"/>
                </a:lnTo>
                <a:lnTo>
                  <a:pt x="5016512" y="76200"/>
                </a:lnTo>
                <a:lnTo>
                  <a:pt x="5086362" y="41275"/>
                </a:lnTo>
                <a:lnTo>
                  <a:pt x="5092712" y="38100"/>
                </a:lnTo>
                <a:close/>
              </a:path>
            </a:pathLst>
          </a:custGeom>
          <a:solidFill>
            <a:srgbClr val="0068B5"/>
          </a:solidFill>
        </p:spPr>
        <p:txBody>
          <a:bodyPr wrap="square" lIns="0" tIns="0" rIns="0" bIns="0" rtlCol="0"/>
          <a:lstStyle/>
          <a:p>
            <a:endParaRPr>
              <a:cs typeface="+mn-ea"/>
              <a:sym typeface="+mn-lt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3748138" y="5358743"/>
            <a:ext cx="1270000" cy="218008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229870">
              <a:lnSpc>
                <a:spcPct val="100000"/>
              </a:lnSpc>
              <a:spcBef>
                <a:spcPts val="260"/>
              </a:spcBef>
            </a:pPr>
            <a:r>
              <a:rPr lang="zh-CN" sz="1200">
                <a:solidFill>
                  <a:srgbClr val="FFFFFF"/>
                </a:solidFill>
                <a:cs typeface="+mn-ea"/>
                <a:sym typeface="+mn-lt"/>
              </a:rPr>
              <a:t>要求</a:t>
            </a:r>
          </a:p>
        </p:txBody>
      </p:sp>
      <p:pic>
        <p:nvPicPr>
          <p:cNvPr id="62" name="object 62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9102486" y="5350394"/>
            <a:ext cx="1270000" cy="276998"/>
          </a:xfrm>
          <a:prstGeom prst="rect">
            <a:avLst/>
          </a:prstGeom>
        </p:spPr>
      </p:pic>
      <p:sp>
        <p:nvSpPr>
          <p:cNvPr id="63" name="object 63"/>
          <p:cNvSpPr txBox="1"/>
          <p:nvPr/>
        </p:nvSpPr>
        <p:spPr>
          <a:xfrm>
            <a:off x="9102486" y="5350394"/>
            <a:ext cx="1270000" cy="217366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254635">
              <a:lnSpc>
                <a:spcPct val="100000"/>
              </a:lnSpc>
              <a:spcBef>
                <a:spcPts val="254"/>
              </a:spcBef>
            </a:pPr>
            <a:r>
              <a:rPr lang="zh-CN" sz="1200">
                <a:solidFill>
                  <a:srgbClr val="FFFFFF"/>
                </a:solidFill>
                <a:cs typeface="+mn-ea"/>
                <a:sym typeface="+mn-lt"/>
              </a:rPr>
              <a:t>可交付物</a:t>
            </a:r>
          </a:p>
        </p:txBody>
      </p:sp>
      <p:sp>
        <p:nvSpPr>
          <p:cNvPr id="64" name="object 64"/>
          <p:cNvSpPr/>
          <p:nvPr/>
        </p:nvSpPr>
        <p:spPr>
          <a:xfrm>
            <a:off x="5018100" y="5451550"/>
            <a:ext cx="4084954" cy="90170"/>
          </a:xfrm>
          <a:custGeom>
            <a:avLst/>
            <a:gdLst/>
            <a:ahLst/>
            <a:cxnLst/>
            <a:rect l="l" t="t" r="r" b="b"/>
            <a:pathLst>
              <a:path w="4084954" h="90170">
                <a:moveTo>
                  <a:pt x="663625" y="54800"/>
                </a:moveTo>
                <a:lnTo>
                  <a:pt x="605332" y="54800"/>
                </a:lnTo>
                <a:lnTo>
                  <a:pt x="592632" y="54800"/>
                </a:lnTo>
                <a:lnTo>
                  <a:pt x="592289" y="89598"/>
                </a:lnTo>
                <a:lnTo>
                  <a:pt x="663625" y="54800"/>
                </a:lnTo>
                <a:close/>
              </a:path>
              <a:path w="4084954" h="90170">
                <a:moveTo>
                  <a:pt x="668858" y="52247"/>
                </a:moveTo>
                <a:lnTo>
                  <a:pt x="593039" y="13398"/>
                </a:lnTo>
                <a:lnTo>
                  <a:pt x="592696" y="48323"/>
                </a:lnTo>
                <a:lnTo>
                  <a:pt x="63" y="42519"/>
                </a:lnTo>
                <a:lnTo>
                  <a:pt x="0" y="48869"/>
                </a:lnTo>
                <a:lnTo>
                  <a:pt x="592632" y="54673"/>
                </a:lnTo>
                <a:lnTo>
                  <a:pt x="605332" y="54800"/>
                </a:lnTo>
                <a:lnTo>
                  <a:pt x="663879" y="54673"/>
                </a:lnTo>
                <a:lnTo>
                  <a:pt x="668858" y="52247"/>
                </a:lnTo>
                <a:close/>
              </a:path>
              <a:path w="4084954" h="90170">
                <a:moveTo>
                  <a:pt x="2236889" y="43040"/>
                </a:moveTo>
                <a:lnTo>
                  <a:pt x="2234260" y="41833"/>
                </a:lnTo>
                <a:lnTo>
                  <a:pt x="2159558" y="7315"/>
                </a:lnTo>
                <a:lnTo>
                  <a:pt x="2160625" y="42227"/>
                </a:lnTo>
                <a:lnTo>
                  <a:pt x="1938756" y="49072"/>
                </a:lnTo>
                <a:lnTo>
                  <a:pt x="1938959" y="55422"/>
                </a:lnTo>
                <a:lnTo>
                  <a:pt x="2160828" y="48577"/>
                </a:lnTo>
                <a:lnTo>
                  <a:pt x="2161908" y="83477"/>
                </a:lnTo>
                <a:lnTo>
                  <a:pt x="2236889" y="43040"/>
                </a:lnTo>
                <a:close/>
              </a:path>
              <a:path w="4084954" h="90170">
                <a:moveTo>
                  <a:pt x="4084383" y="37350"/>
                </a:moveTo>
                <a:lnTo>
                  <a:pt x="4079151" y="34798"/>
                </a:lnTo>
                <a:lnTo>
                  <a:pt x="4007802" y="0"/>
                </a:lnTo>
                <a:lnTo>
                  <a:pt x="4008158" y="34925"/>
                </a:lnTo>
                <a:lnTo>
                  <a:pt x="3506863" y="39865"/>
                </a:lnTo>
                <a:lnTo>
                  <a:pt x="3506927" y="46215"/>
                </a:lnTo>
                <a:lnTo>
                  <a:pt x="4008209" y="41275"/>
                </a:lnTo>
                <a:lnTo>
                  <a:pt x="4008564" y="76200"/>
                </a:lnTo>
                <a:lnTo>
                  <a:pt x="4084383" y="37350"/>
                </a:lnTo>
                <a:close/>
              </a:path>
            </a:pathLst>
          </a:custGeom>
          <a:solidFill>
            <a:srgbClr val="0068B5"/>
          </a:solidFill>
        </p:spPr>
        <p:txBody>
          <a:bodyPr wrap="square" lIns="0" tIns="0" rIns="0" bIns="0" rtlCol="0"/>
          <a:lstStyle/>
          <a:p>
            <a:endParaRPr>
              <a:cs typeface="+mn-ea"/>
              <a:sym typeface="+mn-lt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407419" y="5809996"/>
            <a:ext cx="1116581" cy="26674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 indent="180340">
              <a:lnSpc>
                <a:spcPts val="1900"/>
              </a:lnSpc>
              <a:spcBef>
                <a:spcPts val="180"/>
              </a:spcBef>
            </a:pPr>
            <a:r>
              <a:rPr lang="zh-CN" sz="1600" b="1" dirty="0">
                <a:solidFill>
                  <a:srgbClr val="292929"/>
                </a:solidFill>
                <a:cs typeface="+mn-ea"/>
                <a:sym typeface="+mn-lt"/>
              </a:rPr>
              <a:t>边缘软件</a:t>
            </a:r>
          </a:p>
        </p:txBody>
      </p:sp>
      <p:sp>
        <p:nvSpPr>
          <p:cNvPr id="66" name="object 66"/>
          <p:cNvSpPr txBox="1"/>
          <p:nvPr/>
        </p:nvSpPr>
        <p:spPr>
          <a:xfrm>
            <a:off x="1909535" y="5309616"/>
            <a:ext cx="1387991" cy="103124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84150" marR="47625" indent="-171450">
              <a:lnSpc>
                <a:spcPts val="1300"/>
              </a:lnSpc>
              <a:spcBef>
                <a:spcPts val="160"/>
              </a:spcBef>
              <a:buFont typeface="Arial"/>
              <a:buChar char="•"/>
              <a:tabLst>
                <a:tab pos="184150" algn="l"/>
              </a:tabLst>
            </a:pPr>
            <a:r>
              <a:rPr lang="zh-CN" sz="1100">
                <a:solidFill>
                  <a:srgbClr val="292929"/>
                </a:solidFill>
                <a:cs typeface="+mn-ea"/>
                <a:sym typeface="+mn-lt"/>
              </a:rPr>
              <a:t>Edge Insights for Industrial (EII)</a:t>
            </a:r>
          </a:p>
          <a:p>
            <a:pPr marL="184150" marR="5080" indent="-171450">
              <a:lnSpc>
                <a:spcPts val="1300"/>
              </a:lnSpc>
              <a:spcBef>
                <a:spcPts val="85"/>
              </a:spcBef>
              <a:buFont typeface="Arial"/>
              <a:buChar char="•"/>
              <a:tabLst>
                <a:tab pos="184150" algn="l"/>
              </a:tabLst>
            </a:pPr>
            <a:r>
              <a:rPr lang="zh-CN" sz="1100">
                <a:solidFill>
                  <a:srgbClr val="292929"/>
                </a:solidFill>
                <a:cs typeface="+mn-ea"/>
                <a:sym typeface="+mn-lt"/>
              </a:rPr>
              <a:t>Edge Controls for Industrial (ECI)</a:t>
            </a:r>
          </a:p>
          <a:p>
            <a:pPr marL="184150" marR="47625" indent="-171450">
              <a:lnSpc>
                <a:spcPts val="1300"/>
              </a:lnSpc>
              <a:spcBef>
                <a:spcPts val="15"/>
              </a:spcBef>
              <a:buFont typeface="Arial"/>
              <a:buChar char="•"/>
              <a:tabLst>
                <a:tab pos="184150" algn="l"/>
              </a:tabLst>
            </a:pPr>
            <a:r>
              <a:rPr lang="zh-CN" sz="1100">
                <a:solidFill>
                  <a:srgbClr val="292929"/>
                </a:solidFill>
                <a:cs typeface="+mn-ea"/>
                <a:sym typeface="+mn-lt"/>
              </a:rPr>
              <a:t>Edge Insights for Vision</a:t>
            </a:r>
          </a:p>
        </p:txBody>
      </p:sp>
      <p:sp>
        <p:nvSpPr>
          <p:cNvPr id="67" name="object 67"/>
          <p:cNvSpPr/>
          <p:nvPr/>
        </p:nvSpPr>
        <p:spPr>
          <a:xfrm>
            <a:off x="1863962" y="5326938"/>
            <a:ext cx="1467485" cy="1031875"/>
          </a:xfrm>
          <a:custGeom>
            <a:avLst/>
            <a:gdLst/>
            <a:ahLst/>
            <a:cxnLst/>
            <a:rect l="l" t="t" r="r" b="b"/>
            <a:pathLst>
              <a:path w="1467485" h="1031875">
                <a:moveTo>
                  <a:pt x="0" y="171880"/>
                </a:moveTo>
                <a:lnTo>
                  <a:pt x="6139" y="126187"/>
                </a:lnTo>
                <a:lnTo>
                  <a:pt x="23466" y="85128"/>
                </a:lnTo>
                <a:lnTo>
                  <a:pt x="50342" y="50342"/>
                </a:lnTo>
                <a:lnTo>
                  <a:pt x="85128" y="23466"/>
                </a:lnTo>
                <a:lnTo>
                  <a:pt x="126187" y="6139"/>
                </a:lnTo>
                <a:lnTo>
                  <a:pt x="171879" y="0"/>
                </a:lnTo>
                <a:lnTo>
                  <a:pt x="1295407" y="0"/>
                </a:lnTo>
                <a:lnTo>
                  <a:pt x="1341099" y="6139"/>
                </a:lnTo>
                <a:lnTo>
                  <a:pt x="1382158" y="23466"/>
                </a:lnTo>
                <a:lnTo>
                  <a:pt x="1416944" y="50342"/>
                </a:lnTo>
                <a:lnTo>
                  <a:pt x="1443820" y="85128"/>
                </a:lnTo>
                <a:lnTo>
                  <a:pt x="1461147" y="126187"/>
                </a:lnTo>
                <a:lnTo>
                  <a:pt x="1467287" y="171880"/>
                </a:lnTo>
                <a:lnTo>
                  <a:pt x="1467287" y="859379"/>
                </a:lnTo>
                <a:lnTo>
                  <a:pt x="1461147" y="905071"/>
                </a:lnTo>
                <a:lnTo>
                  <a:pt x="1443820" y="946130"/>
                </a:lnTo>
                <a:lnTo>
                  <a:pt x="1416944" y="980916"/>
                </a:lnTo>
                <a:lnTo>
                  <a:pt x="1382158" y="1007792"/>
                </a:lnTo>
                <a:lnTo>
                  <a:pt x="1341099" y="1025119"/>
                </a:lnTo>
                <a:lnTo>
                  <a:pt x="1295407" y="1031259"/>
                </a:lnTo>
                <a:lnTo>
                  <a:pt x="171879" y="1031259"/>
                </a:lnTo>
                <a:lnTo>
                  <a:pt x="126187" y="1025119"/>
                </a:lnTo>
                <a:lnTo>
                  <a:pt x="85128" y="1007792"/>
                </a:lnTo>
                <a:lnTo>
                  <a:pt x="50342" y="980916"/>
                </a:lnTo>
                <a:lnTo>
                  <a:pt x="23466" y="946130"/>
                </a:lnTo>
                <a:lnTo>
                  <a:pt x="6139" y="905071"/>
                </a:lnTo>
                <a:lnTo>
                  <a:pt x="0" y="859379"/>
                </a:lnTo>
                <a:lnTo>
                  <a:pt x="0" y="171880"/>
                </a:lnTo>
                <a:close/>
              </a:path>
            </a:pathLst>
          </a:custGeom>
          <a:ln w="12700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>
              <a:cs typeface="+mn-ea"/>
              <a:sym typeface="+mn-lt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9112670" y="5668771"/>
            <a:ext cx="108521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3825" indent="-11112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123825" algn="l"/>
              </a:tabLst>
            </a:pPr>
            <a:r>
              <a:rPr lang="zh-CN" sz="1200">
                <a:solidFill>
                  <a:srgbClr val="262626"/>
                </a:solidFill>
                <a:cs typeface="+mn-ea"/>
                <a:sym typeface="+mn-lt"/>
              </a:rPr>
              <a:t>交付 BKC 复制步骤</a:t>
            </a:r>
          </a:p>
        </p:txBody>
      </p:sp>
      <p:sp>
        <p:nvSpPr>
          <p:cNvPr id="69" name="object 69"/>
          <p:cNvSpPr txBox="1"/>
          <p:nvPr/>
        </p:nvSpPr>
        <p:spPr>
          <a:xfrm>
            <a:off x="7147637" y="5653532"/>
            <a:ext cx="1866663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3825" indent="-111125">
              <a:spcBef>
                <a:spcPts val="100"/>
              </a:spcBef>
              <a:buFont typeface="Arial"/>
              <a:buChar char="•"/>
              <a:tabLst>
                <a:tab pos="123825" algn="l"/>
              </a:tabLst>
            </a:pPr>
            <a:r>
              <a:rPr lang="zh-CN" sz="1200">
                <a:solidFill>
                  <a:srgbClr val="292929"/>
                </a:solidFill>
                <a:cs typeface="+mn-ea"/>
                <a:sym typeface="+mn-lt"/>
              </a:rPr>
              <a:t>功能支持（RTOS、软件 PLC、运动控制应用） </a:t>
            </a:r>
          </a:p>
        </p:txBody>
      </p:sp>
      <p:sp>
        <p:nvSpPr>
          <p:cNvPr id="71" name="object 71"/>
          <p:cNvSpPr txBox="1"/>
          <p:nvPr/>
        </p:nvSpPr>
        <p:spPr>
          <a:xfrm>
            <a:off x="7147637" y="6172200"/>
            <a:ext cx="1550670" cy="192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3825" indent="-111125">
              <a:lnSpc>
                <a:spcPts val="1415"/>
              </a:lnSpc>
              <a:buFont typeface="Arial"/>
              <a:buChar char="•"/>
              <a:tabLst>
                <a:tab pos="123825" algn="l"/>
              </a:tabLst>
            </a:pPr>
            <a:r>
              <a:rPr lang="zh-CN" sz="1200">
                <a:solidFill>
                  <a:srgbClr val="292929"/>
                </a:solidFill>
                <a:cs typeface="+mn-ea"/>
                <a:sym typeface="+mn-lt"/>
              </a:rPr>
              <a:t>工作负载优化</a:t>
            </a:r>
          </a:p>
        </p:txBody>
      </p:sp>
      <p:sp>
        <p:nvSpPr>
          <p:cNvPr id="72" name="object 72"/>
          <p:cNvSpPr txBox="1"/>
          <p:nvPr/>
        </p:nvSpPr>
        <p:spPr>
          <a:xfrm>
            <a:off x="3802655" y="5653532"/>
            <a:ext cx="152146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0" indent="-1143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127000" algn="l"/>
              </a:tabLst>
            </a:pPr>
            <a:r>
              <a:rPr lang="zh-CN" sz="1200">
                <a:solidFill>
                  <a:srgbClr val="262626"/>
                </a:solidFill>
                <a:cs typeface="+mn-ea"/>
                <a:sym typeface="+mn-lt"/>
              </a:rPr>
              <a:t>用例要求</a:t>
            </a:r>
          </a:p>
          <a:p>
            <a:pPr marL="127000" indent="-114300">
              <a:lnSpc>
                <a:spcPct val="100000"/>
              </a:lnSpc>
              <a:spcBef>
                <a:spcPts val="45"/>
              </a:spcBef>
              <a:buFont typeface="Arial"/>
              <a:buChar char="•"/>
              <a:tabLst>
                <a:tab pos="127000" algn="l"/>
              </a:tabLst>
            </a:pPr>
            <a:r>
              <a:rPr lang="zh-CN" sz="1200">
                <a:solidFill>
                  <a:srgbClr val="262626"/>
                </a:solidFill>
                <a:cs typeface="+mn-ea"/>
                <a:sym typeface="+mn-lt"/>
              </a:rPr>
              <a:t>架构评审</a:t>
            </a:r>
          </a:p>
        </p:txBody>
      </p:sp>
      <p:sp>
        <p:nvSpPr>
          <p:cNvPr id="73" name="object 73"/>
          <p:cNvSpPr txBox="1"/>
          <p:nvPr/>
        </p:nvSpPr>
        <p:spPr>
          <a:xfrm>
            <a:off x="5293050" y="1034923"/>
            <a:ext cx="1270000" cy="216726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384810">
              <a:lnSpc>
                <a:spcPct val="100000"/>
              </a:lnSpc>
              <a:spcBef>
                <a:spcPts val="250"/>
              </a:spcBef>
            </a:pPr>
            <a:r>
              <a:rPr lang="zh-CN" sz="1200">
                <a:solidFill>
                  <a:srgbClr val="FFFFFF"/>
                </a:solidFill>
                <a:cs typeface="+mn-ea"/>
                <a:sym typeface="+mn-lt"/>
              </a:rPr>
              <a:t>训练</a:t>
            </a:r>
          </a:p>
        </p:txBody>
      </p:sp>
      <p:sp>
        <p:nvSpPr>
          <p:cNvPr id="74" name="object 74"/>
          <p:cNvSpPr/>
          <p:nvPr/>
        </p:nvSpPr>
        <p:spPr>
          <a:xfrm>
            <a:off x="6563039" y="1133833"/>
            <a:ext cx="528320" cy="76200"/>
          </a:xfrm>
          <a:custGeom>
            <a:avLst/>
            <a:gdLst/>
            <a:ahLst/>
            <a:cxnLst/>
            <a:rect l="l" t="t" r="r" b="b"/>
            <a:pathLst>
              <a:path w="528320" h="76200">
                <a:moveTo>
                  <a:pt x="521859" y="34883"/>
                </a:moveTo>
                <a:lnTo>
                  <a:pt x="464329" y="34883"/>
                </a:lnTo>
                <a:lnTo>
                  <a:pt x="464351" y="41233"/>
                </a:lnTo>
                <a:lnTo>
                  <a:pt x="451650" y="41274"/>
                </a:lnTo>
                <a:lnTo>
                  <a:pt x="451765" y="76200"/>
                </a:lnTo>
                <a:lnTo>
                  <a:pt x="527839" y="37848"/>
                </a:lnTo>
                <a:lnTo>
                  <a:pt x="521859" y="34883"/>
                </a:lnTo>
                <a:close/>
              </a:path>
              <a:path w="528320" h="76200">
                <a:moveTo>
                  <a:pt x="451629" y="34924"/>
                </a:moveTo>
                <a:lnTo>
                  <a:pt x="0" y="36414"/>
                </a:lnTo>
                <a:lnTo>
                  <a:pt x="20" y="42764"/>
                </a:lnTo>
                <a:lnTo>
                  <a:pt x="451650" y="41274"/>
                </a:lnTo>
                <a:lnTo>
                  <a:pt x="451629" y="34924"/>
                </a:lnTo>
                <a:close/>
              </a:path>
              <a:path w="528320" h="76200">
                <a:moveTo>
                  <a:pt x="464329" y="34883"/>
                </a:moveTo>
                <a:lnTo>
                  <a:pt x="451629" y="34924"/>
                </a:lnTo>
                <a:lnTo>
                  <a:pt x="451650" y="41274"/>
                </a:lnTo>
                <a:lnTo>
                  <a:pt x="464351" y="41233"/>
                </a:lnTo>
                <a:lnTo>
                  <a:pt x="464329" y="34883"/>
                </a:lnTo>
                <a:close/>
              </a:path>
              <a:path w="528320" h="76200">
                <a:moveTo>
                  <a:pt x="451514" y="0"/>
                </a:moveTo>
                <a:lnTo>
                  <a:pt x="451629" y="34924"/>
                </a:lnTo>
                <a:lnTo>
                  <a:pt x="521859" y="34883"/>
                </a:lnTo>
                <a:lnTo>
                  <a:pt x="451514" y="0"/>
                </a:lnTo>
                <a:close/>
              </a:path>
            </a:pathLst>
          </a:custGeom>
          <a:solidFill>
            <a:srgbClr val="0068B5"/>
          </a:solidFill>
        </p:spPr>
        <p:txBody>
          <a:bodyPr wrap="square" lIns="0" tIns="0" rIns="0" bIns="0" rtlCol="0"/>
          <a:lstStyle/>
          <a:p>
            <a:endParaRPr>
              <a:cs typeface="+mn-ea"/>
              <a:sym typeface="+mn-lt"/>
            </a:endParaRPr>
          </a:p>
        </p:txBody>
      </p:sp>
      <p:pic>
        <p:nvPicPr>
          <p:cNvPr id="75" name="object 7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254999" y="5356091"/>
            <a:ext cx="1270000" cy="276999"/>
          </a:xfrm>
          <a:prstGeom prst="rect">
            <a:avLst/>
          </a:prstGeom>
        </p:spPr>
      </p:pic>
      <p:sp>
        <p:nvSpPr>
          <p:cNvPr id="76" name="object 76"/>
          <p:cNvSpPr txBox="1"/>
          <p:nvPr/>
        </p:nvSpPr>
        <p:spPr>
          <a:xfrm>
            <a:off x="7254999" y="5356091"/>
            <a:ext cx="1270000" cy="217366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90500">
              <a:lnSpc>
                <a:spcPct val="100000"/>
              </a:lnSpc>
              <a:spcBef>
                <a:spcPts val="254"/>
              </a:spcBef>
            </a:pPr>
            <a:r>
              <a:rPr lang="zh-CN" sz="1200">
                <a:solidFill>
                  <a:srgbClr val="FFFFFF"/>
                </a:solidFill>
                <a:cs typeface="+mn-ea"/>
                <a:sym typeface="+mn-lt"/>
              </a:rPr>
              <a:t>定制</a:t>
            </a:r>
          </a:p>
        </p:txBody>
      </p:sp>
      <p:pic>
        <p:nvPicPr>
          <p:cNvPr id="77" name="object 7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686963" y="5365291"/>
            <a:ext cx="1270000" cy="276999"/>
          </a:xfrm>
          <a:prstGeom prst="rect">
            <a:avLst/>
          </a:prstGeom>
        </p:spPr>
      </p:pic>
      <p:sp>
        <p:nvSpPr>
          <p:cNvPr id="78" name="object 78"/>
          <p:cNvSpPr txBox="1"/>
          <p:nvPr/>
        </p:nvSpPr>
        <p:spPr>
          <a:xfrm>
            <a:off x="5686963" y="5365291"/>
            <a:ext cx="1270000" cy="217366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384810">
              <a:lnSpc>
                <a:spcPct val="100000"/>
              </a:lnSpc>
              <a:spcBef>
                <a:spcPts val="254"/>
              </a:spcBef>
            </a:pPr>
            <a:r>
              <a:rPr lang="zh-CN" sz="1200">
                <a:solidFill>
                  <a:srgbClr val="FFFFFF"/>
                </a:solidFill>
                <a:cs typeface="+mn-ea"/>
                <a:sym typeface="+mn-lt"/>
              </a:rPr>
              <a:t>训练</a:t>
            </a:r>
          </a:p>
        </p:txBody>
      </p:sp>
      <p:sp>
        <p:nvSpPr>
          <p:cNvPr id="79" name="object 79"/>
          <p:cNvSpPr txBox="1"/>
          <p:nvPr/>
        </p:nvSpPr>
        <p:spPr>
          <a:xfrm>
            <a:off x="5467821" y="1316228"/>
            <a:ext cx="838200" cy="186013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0" marR="5080" indent="-114300">
              <a:lnSpc>
                <a:spcPct val="103299"/>
              </a:lnSpc>
              <a:spcBef>
                <a:spcPts val="50"/>
              </a:spcBef>
              <a:buFont typeface="Arial"/>
              <a:buChar char="•"/>
              <a:tabLst>
                <a:tab pos="127000" algn="l"/>
              </a:tabLst>
            </a:pPr>
            <a:r>
              <a:rPr lang="zh-CN" sz="1200">
                <a:solidFill>
                  <a:srgbClr val="262626"/>
                </a:solidFill>
                <a:cs typeface="+mn-ea"/>
                <a:sym typeface="+mn-lt"/>
              </a:rPr>
              <a:t>技术概述</a:t>
            </a:r>
          </a:p>
        </p:txBody>
      </p:sp>
      <p:sp>
        <p:nvSpPr>
          <p:cNvPr id="80" name="object 80"/>
          <p:cNvSpPr txBox="1"/>
          <p:nvPr/>
        </p:nvSpPr>
        <p:spPr>
          <a:xfrm>
            <a:off x="5620755" y="5690108"/>
            <a:ext cx="12477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3825" indent="-11112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123825" algn="l"/>
              </a:tabLst>
            </a:pPr>
            <a:r>
              <a:rPr lang="zh-CN" sz="1200">
                <a:solidFill>
                  <a:srgbClr val="292929"/>
                </a:solidFill>
                <a:cs typeface="+mn-ea"/>
                <a:sym typeface="+mn-lt"/>
              </a:rPr>
              <a:t>解决方案概述</a:t>
            </a:r>
          </a:p>
          <a:p>
            <a:pPr marL="123825" indent="-111125">
              <a:lnSpc>
                <a:spcPct val="100000"/>
              </a:lnSpc>
              <a:spcBef>
                <a:spcPts val="45"/>
              </a:spcBef>
              <a:buFont typeface="Arial"/>
              <a:buChar char="•"/>
              <a:tabLst>
                <a:tab pos="123825" algn="l"/>
              </a:tabLst>
            </a:pPr>
            <a:r>
              <a:rPr lang="zh-CN" sz="1200">
                <a:solidFill>
                  <a:srgbClr val="292929"/>
                </a:solidFill>
                <a:cs typeface="+mn-ea"/>
                <a:sym typeface="+mn-lt"/>
              </a:rPr>
              <a:t>功能训练</a:t>
            </a:r>
          </a:p>
        </p:txBody>
      </p:sp>
      <p:sp>
        <p:nvSpPr>
          <p:cNvPr id="81" name="object 81"/>
          <p:cNvSpPr txBox="1"/>
          <p:nvPr/>
        </p:nvSpPr>
        <p:spPr>
          <a:xfrm>
            <a:off x="10094305" y="4080764"/>
            <a:ext cx="1143844" cy="5693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0" indent="-1143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127000" algn="l"/>
              </a:tabLst>
            </a:pPr>
            <a:r>
              <a:rPr lang="zh-CN" sz="1200" dirty="0">
                <a:solidFill>
                  <a:srgbClr val="262626"/>
                </a:solidFill>
                <a:cs typeface="+mn-ea"/>
                <a:sym typeface="+mn-lt"/>
              </a:rPr>
              <a:t>演示</a:t>
            </a:r>
          </a:p>
          <a:p>
            <a:pPr marL="127000" indent="-114300">
              <a:lnSpc>
                <a:spcPts val="1415"/>
              </a:lnSpc>
              <a:spcBef>
                <a:spcPts val="70"/>
              </a:spcBef>
              <a:buFont typeface="Arial"/>
              <a:buChar char="•"/>
              <a:tabLst>
                <a:tab pos="127000" algn="l"/>
              </a:tabLst>
            </a:pPr>
            <a:r>
              <a:rPr lang="zh-CN" sz="1200" dirty="0">
                <a:solidFill>
                  <a:srgbClr val="262626"/>
                </a:solidFill>
                <a:cs typeface="+mn-ea"/>
                <a:sym typeface="+mn-lt"/>
              </a:rPr>
              <a:t>概念验证</a:t>
            </a:r>
          </a:p>
          <a:p>
            <a:pPr marL="127000" indent="-114300">
              <a:lnSpc>
                <a:spcPts val="1415"/>
              </a:lnSpc>
              <a:buFont typeface="Arial"/>
              <a:buChar char="•"/>
              <a:tabLst>
                <a:tab pos="127000" algn="l"/>
              </a:tabLst>
            </a:pPr>
            <a:r>
              <a:rPr lang="zh-CN" sz="1200" dirty="0">
                <a:solidFill>
                  <a:srgbClr val="262626"/>
                </a:solidFill>
                <a:cs typeface="+mn-ea"/>
                <a:sym typeface="+mn-lt"/>
              </a:rPr>
              <a:t>试点</a:t>
            </a:r>
          </a:p>
        </p:txBody>
      </p:sp>
      <p:pic>
        <p:nvPicPr>
          <p:cNvPr id="82" name="object 8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0751448" y="5345120"/>
            <a:ext cx="1191773" cy="276998"/>
          </a:xfrm>
          <a:prstGeom prst="rect">
            <a:avLst/>
          </a:prstGeom>
        </p:spPr>
      </p:pic>
      <p:sp>
        <p:nvSpPr>
          <p:cNvPr id="83" name="object 83"/>
          <p:cNvSpPr txBox="1"/>
          <p:nvPr/>
        </p:nvSpPr>
        <p:spPr>
          <a:xfrm>
            <a:off x="10734912" y="5284723"/>
            <a:ext cx="1006475" cy="918844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231140">
              <a:lnSpc>
                <a:spcPct val="100000"/>
              </a:lnSpc>
              <a:spcBef>
                <a:spcPts val="720"/>
              </a:spcBef>
            </a:pPr>
            <a:r>
              <a:rPr lang="zh-CN" sz="1200">
                <a:solidFill>
                  <a:srgbClr val="FFFFFF"/>
                </a:solidFill>
                <a:cs typeface="+mn-ea"/>
                <a:sym typeface="+mn-lt"/>
              </a:rPr>
              <a:t>部署</a:t>
            </a:r>
          </a:p>
          <a:p>
            <a:pPr marL="127000" indent="-114300">
              <a:lnSpc>
                <a:spcPct val="100000"/>
              </a:lnSpc>
              <a:spcBef>
                <a:spcPts val="625"/>
              </a:spcBef>
              <a:buFont typeface="Arial"/>
              <a:buChar char="•"/>
              <a:tabLst>
                <a:tab pos="127000" algn="l"/>
              </a:tabLst>
            </a:pPr>
            <a:r>
              <a:rPr lang="zh-CN" sz="1200">
                <a:solidFill>
                  <a:srgbClr val="262626"/>
                </a:solidFill>
                <a:cs typeface="+mn-ea"/>
                <a:sym typeface="+mn-lt"/>
              </a:rPr>
              <a:t>演示</a:t>
            </a:r>
          </a:p>
          <a:p>
            <a:pPr marL="127000" indent="-114300">
              <a:lnSpc>
                <a:spcPts val="1415"/>
              </a:lnSpc>
              <a:spcBef>
                <a:spcPts val="75"/>
              </a:spcBef>
              <a:buFont typeface="Arial"/>
              <a:buChar char="•"/>
              <a:tabLst>
                <a:tab pos="127000" algn="l"/>
              </a:tabLst>
            </a:pPr>
            <a:r>
              <a:rPr lang="zh-CN" sz="1200">
                <a:solidFill>
                  <a:srgbClr val="262626"/>
                </a:solidFill>
                <a:cs typeface="+mn-ea"/>
                <a:sym typeface="+mn-lt"/>
              </a:rPr>
              <a:t>概念验证</a:t>
            </a:r>
          </a:p>
          <a:p>
            <a:pPr marL="127000" indent="-114300">
              <a:lnSpc>
                <a:spcPts val="1415"/>
              </a:lnSpc>
              <a:buFont typeface="Arial"/>
              <a:buChar char="•"/>
              <a:tabLst>
                <a:tab pos="127000" algn="l"/>
              </a:tabLst>
            </a:pPr>
            <a:r>
              <a:rPr lang="zh-CN" sz="1200">
                <a:solidFill>
                  <a:srgbClr val="262626"/>
                </a:solidFill>
                <a:cs typeface="+mn-ea"/>
                <a:sym typeface="+mn-lt"/>
              </a:rPr>
              <a:t>试验</a:t>
            </a:r>
          </a:p>
        </p:txBody>
      </p:sp>
      <p:grpSp>
        <p:nvGrpSpPr>
          <p:cNvPr id="84" name="object 84"/>
          <p:cNvGrpSpPr/>
          <p:nvPr/>
        </p:nvGrpSpPr>
        <p:grpSpPr>
          <a:xfrm>
            <a:off x="722492" y="5206804"/>
            <a:ext cx="10029190" cy="584835"/>
            <a:chOff x="722492" y="5206804"/>
            <a:chExt cx="10029190" cy="584835"/>
          </a:xfrm>
        </p:grpSpPr>
        <p:sp>
          <p:nvSpPr>
            <p:cNvPr id="85" name="object 85"/>
            <p:cNvSpPr/>
            <p:nvPr/>
          </p:nvSpPr>
          <p:spPr>
            <a:xfrm>
              <a:off x="10372441" y="5446584"/>
              <a:ext cx="379095" cy="76200"/>
            </a:xfrm>
            <a:custGeom>
              <a:avLst/>
              <a:gdLst/>
              <a:ahLst/>
              <a:cxnLst/>
              <a:rect l="l" t="t" r="r" b="b"/>
              <a:pathLst>
                <a:path w="379095" h="76200">
                  <a:moveTo>
                    <a:pt x="374259" y="34744"/>
                  </a:moveTo>
                  <a:lnTo>
                    <a:pt x="315467" y="34744"/>
                  </a:lnTo>
                  <a:lnTo>
                    <a:pt x="315556" y="41093"/>
                  </a:lnTo>
                  <a:lnTo>
                    <a:pt x="302857" y="41270"/>
                  </a:lnTo>
                  <a:lnTo>
                    <a:pt x="303343" y="76192"/>
                  </a:lnTo>
                  <a:lnTo>
                    <a:pt x="379006" y="37035"/>
                  </a:lnTo>
                  <a:lnTo>
                    <a:pt x="374259" y="34744"/>
                  </a:lnTo>
                  <a:close/>
                </a:path>
                <a:path w="379095" h="76200">
                  <a:moveTo>
                    <a:pt x="302768" y="34921"/>
                  </a:moveTo>
                  <a:lnTo>
                    <a:pt x="0" y="39135"/>
                  </a:lnTo>
                  <a:lnTo>
                    <a:pt x="88" y="45483"/>
                  </a:lnTo>
                  <a:lnTo>
                    <a:pt x="302857" y="41270"/>
                  </a:lnTo>
                  <a:lnTo>
                    <a:pt x="302768" y="34921"/>
                  </a:lnTo>
                  <a:close/>
                </a:path>
                <a:path w="379095" h="76200">
                  <a:moveTo>
                    <a:pt x="315467" y="34744"/>
                  </a:moveTo>
                  <a:lnTo>
                    <a:pt x="302768" y="34921"/>
                  </a:lnTo>
                  <a:lnTo>
                    <a:pt x="302857" y="41270"/>
                  </a:lnTo>
                  <a:lnTo>
                    <a:pt x="315556" y="41093"/>
                  </a:lnTo>
                  <a:lnTo>
                    <a:pt x="315467" y="34744"/>
                  </a:lnTo>
                  <a:close/>
                </a:path>
                <a:path w="379095" h="76200">
                  <a:moveTo>
                    <a:pt x="302282" y="0"/>
                  </a:moveTo>
                  <a:lnTo>
                    <a:pt x="302768" y="34921"/>
                  </a:lnTo>
                  <a:lnTo>
                    <a:pt x="315467" y="34744"/>
                  </a:lnTo>
                  <a:lnTo>
                    <a:pt x="374259" y="34744"/>
                  </a:lnTo>
                  <a:lnTo>
                    <a:pt x="302282" y="0"/>
                  </a:lnTo>
                  <a:close/>
                </a:path>
              </a:pathLst>
            </a:custGeom>
            <a:solidFill>
              <a:srgbClr val="0068B5"/>
            </a:solidFill>
          </p:spPr>
          <p:txBody>
            <a:bodyPr wrap="square" lIns="0" tIns="0" rIns="0" bIns="0" rtlCol="0"/>
            <a:lstStyle/>
            <a:p>
              <a:endParaRPr>
                <a:cs typeface="+mn-ea"/>
                <a:sym typeface="+mn-lt"/>
              </a:endParaRPr>
            </a:p>
          </p:txBody>
        </p:sp>
        <p:pic>
          <p:nvPicPr>
            <p:cNvPr id="86" name="object 8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22492" y="5206804"/>
              <a:ext cx="508499" cy="584774"/>
            </a:xfrm>
            <a:prstGeom prst="rect">
              <a:avLst/>
            </a:prstGeom>
          </p:spPr>
        </p:pic>
      </p:grpSp>
      <p:pic>
        <p:nvPicPr>
          <p:cNvPr id="87" name="object 87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710195" y="1035385"/>
            <a:ext cx="582507" cy="547204"/>
          </a:xfrm>
          <a:prstGeom prst="rect">
            <a:avLst/>
          </a:prstGeom>
        </p:spPr>
      </p:pic>
      <p:pic>
        <p:nvPicPr>
          <p:cNvPr id="88" name="object 88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762908" y="3860681"/>
            <a:ext cx="484337" cy="584775"/>
          </a:xfrm>
          <a:prstGeom prst="rect">
            <a:avLst/>
          </a:prstGeom>
        </p:spPr>
      </p:pic>
      <p:pic>
        <p:nvPicPr>
          <p:cNvPr id="89" name="object 89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675825" y="2316901"/>
            <a:ext cx="596108" cy="683417"/>
          </a:xfrm>
          <a:prstGeom prst="rect">
            <a:avLst/>
          </a:prstGeom>
        </p:spPr>
      </p:pic>
      <p:sp>
        <p:nvSpPr>
          <p:cNvPr id="90" name="object 90"/>
          <p:cNvSpPr txBox="1">
            <a:spLocks noGrp="1"/>
          </p:cNvSpPr>
          <p:nvPr>
            <p:ph type="sldNum" sz="quarter" idx="7"/>
          </p:nvPr>
        </p:nvSpPr>
        <p:spPr>
          <a:xfrm>
            <a:off x="11899494" y="6532353"/>
            <a:ext cx="153670" cy="16030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dirty="0">
                <a:latin typeface="+mn-lt"/>
                <a:cs typeface="+mn-ea"/>
                <a:sym typeface="+mn-lt"/>
              </a:rPr>
              <a:t>4</a:t>
            </a:fld>
            <a:endParaRPr dirty="0">
              <a:latin typeface="+mn-lt"/>
              <a:cs typeface="+mn-ea"/>
              <a:sym typeface="+mn-lt"/>
            </a:endParaRPr>
          </a:p>
        </p:txBody>
      </p:sp>
      <p:sp>
        <p:nvSpPr>
          <p:cNvPr id="91" name="object 91"/>
          <p:cNvSpPr txBox="1">
            <a:spLocks noGrp="1"/>
          </p:cNvSpPr>
          <p:nvPr>
            <p:ph type="dt" sz="half" idx="6"/>
          </p:nvPr>
        </p:nvSpPr>
        <p:spPr>
          <a:xfrm>
            <a:off x="688104" y="6549643"/>
            <a:ext cx="1895475" cy="176330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lang="zh-CN">
                <a:latin typeface="+mn-lt"/>
                <a:cs typeface="+mn-ea"/>
                <a:sym typeface="+mn-lt"/>
              </a:rPr>
              <a:t>英特尔高级解决方案支持</a:t>
            </a:r>
          </a:p>
        </p:txBody>
      </p:sp>
      <p:sp>
        <p:nvSpPr>
          <p:cNvPr id="92" name="object 92"/>
          <p:cNvSpPr txBox="1">
            <a:spLocks noGrp="1"/>
          </p:cNvSpPr>
          <p:nvPr>
            <p:ph type="ftr" sz="quarter" idx="5"/>
          </p:nvPr>
        </p:nvSpPr>
        <p:spPr>
          <a:xfrm>
            <a:off x="9809026" y="6549643"/>
            <a:ext cx="1011554" cy="176330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lang="zh-CN">
                <a:latin typeface="+mn-lt"/>
                <a:cs typeface="+mn-ea"/>
                <a:sym typeface="+mn-lt"/>
              </a:rPr>
              <a:t>英特尔机密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8661" y="297180"/>
            <a:ext cx="1034796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>
                <a:latin typeface="+mn-lt"/>
                <a:ea typeface="+mn-ea"/>
                <a:cs typeface="+mn-ea"/>
                <a:sym typeface="+mn-lt"/>
              </a:rPr>
              <a:t>英特尔标准支持</a:t>
            </a:r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>
                <a:latin typeface="+mn-lt"/>
                <a:ea typeface="+mn-ea"/>
                <a:cs typeface="+mn-ea"/>
                <a:sym typeface="+mn-lt"/>
              </a:rPr>
              <a:t>VS</a:t>
            </a:r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zh-CN">
                <a:latin typeface="+mn-lt"/>
                <a:ea typeface="+mn-ea"/>
                <a:cs typeface="+mn-ea"/>
                <a:sym typeface="+mn-lt"/>
              </a:rPr>
              <a:t>专业解决方案支持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11899494" y="6532353"/>
            <a:ext cx="153670" cy="16030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dirty="0">
                <a:latin typeface="+mn-lt"/>
                <a:cs typeface="+mn-ea"/>
                <a:sym typeface="+mn-lt"/>
              </a:rPr>
              <a:t>5</a:t>
            </a:fld>
            <a:endParaRPr dirty="0">
              <a:latin typeface="+mn-lt"/>
              <a:cs typeface="+mn-ea"/>
              <a:sym typeface="+mn-lt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dt" sz="half" idx="6"/>
          </p:nvPr>
        </p:nvSpPr>
        <p:spPr>
          <a:xfrm>
            <a:off x="688104" y="6549643"/>
            <a:ext cx="1895475" cy="176330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lang="zh-CN">
                <a:latin typeface="+mn-lt"/>
                <a:cs typeface="+mn-ea"/>
                <a:sym typeface="+mn-lt"/>
              </a:rPr>
              <a:t>英特尔高级解决方案支持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xfrm>
            <a:off x="9809026" y="6549643"/>
            <a:ext cx="1011554" cy="176330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lang="zh-CN">
                <a:latin typeface="+mn-lt"/>
                <a:cs typeface="+mn-ea"/>
                <a:sym typeface="+mn-lt"/>
              </a:rPr>
              <a:t>英特尔机密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0728785"/>
              </p:ext>
            </p:extLst>
          </p:nvPr>
        </p:nvGraphicFramePr>
        <p:xfrm>
          <a:off x="455011" y="967050"/>
          <a:ext cx="11052809" cy="514921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3253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97573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84453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lang="zh-CN" sz="1600" b="1" dirty="0">
                          <a:solidFill>
                            <a:srgbClr val="FFFFFF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类型</a:t>
                      </a:r>
                    </a:p>
                  </a:txBody>
                  <a:tcPr marL="0" marR="0" marT="3302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0068B5"/>
                    </a:solidFill>
                  </a:tcPr>
                </a:tc>
                <a:tc>
                  <a:txBody>
                    <a:bodyPr/>
                    <a:lstStyle/>
                    <a:p>
                      <a:pPr marL="10306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lang="zh-CN" sz="1600" b="1">
                          <a:solidFill>
                            <a:srgbClr val="FFFFFF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英特尔标准支持</a:t>
                      </a:r>
                    </a:p>
                  </a:txBody>
                  <a:tcPr marL="0" marR="0" marT="3302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0068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lang="zh-CN" sz="1600" b="1">
                          <a:solidFill>
                            <a:srgbClr val="FFFFFF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专业解决方案支持</a:t>
                      </a:r>
                    </a:p>
                  </a:txBody>
                  <a:tcPr marL="0" marR="0" marT="3302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0068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18159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lang="zh-CN" sz="1400">
                          <a:solidFill>
                            <a:srgbClr val="525252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资源</a:t>
                      </a:r>
                    </a:p>
                  </a:txBody>
                  <a:tcPr marL="0" marR="0" marT="3429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D4E5"/>
                    </a:solidFill>
                  </a:tcPr>
                </a:tc>
                <a:tc>
                  <a:txBody>
                    <a:bodyPr/>
                    <a:lstStyle/>
                    <a:p>
                      <a:pPr marL="376555" marR="575310" indent="-285750">
                        <a:lnSpc>
                          <a:spcPct val="100000"/>
                        </a:lnSpc>
                        <a:spcBef>
                          <a:spcPts val="270"/>
                        </a:spcBef>
                        <a:buFont typeface="Arial"/>
                        <a:buChar char="•"/>
                        <a:tabLst>
                          <a:tab pos="376555" algn="l"/>
                          <a:tab pos="377190" algn="l"/>
                        </a:tabLst>
                      </a:pPr>
                      <a:r>
                        <a:rPr lang="zh-CN" sz="1400">
                          <a:solidFill>
                            <a:srgbClr val="525252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通过英特尔社区支持或 IPS 提供英特尔通用支持</a:t>
                      </a:r>
                    </a:p>
                  </a:txBody>
                  <a:tcPr marL="0" marR="0" marT="3429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D4E5"/>
                    </a:solidFill>
                  </a:tcPr>
                </a:tc>
                <a:tc>
                  <a:txBody>
                    <a:bodyPr/>
                    <a:lstStyle/>
                    <a:p>
                      <a:pPr marL="377190" indent="-286385">
                        <a:lnSpc>
                          <a:spcPct val="100000"/>
                        </a:lnSpc>
                        <a:spcBef>
                          <a:spcPts val="270"/>
                        </a:spcBef>
                        <a:buFont typeface="Arial"/>
                        <a:buChar char="•"/>
                        <a:tabLst>
                          <a:tab pos="376555" algn="l"/>
                          <a:tab pos="377190" algn="l"/>
                        </a:tabLst>
                      </a:pPr>
                      <a:r>
                        <a:rPr lang="zh-CN" sz="1400">
                          <a:solidFill>
                            <a:srgbClr val="525252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专门的应用工程师</a:t>
                      </a:r>
                    </a:p>
                  </a:txBody>
                  <a:tcPr marL="0" marR="0" marT="3429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D4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278255">
                <a:tc>
                  <a:txBody>
                    <a:bodyPr/>
                    <a:lstStyle/>
                    <a:p>
                      <a:pPr marL="90805" marR="43624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lang="zh-CN" sz="1400" dirty="0">
                          <a:solidFill>
                            <a:srgbClr val="525252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支持</a:t>
                      </a:r>
                      <a:r>
                        <a:rPr lang="en-US" altLang="zh-CN" sz="1400" dirty="0">
                          <a:solidFill>
                            <a:srgbClr val="525252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/>
                      </a:r>
                      <a:br>
                        <a:rPr lang="en-US" altLang="zh-CN" sz="1400" dirty="0">
                          <a:solidFill>
                            <a:srgbClr val="525252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</a:br>
                      <a:r>
                        <a:rPr lang="zh-CN" sz="1400" dirty="0">
                          <a:solidFill>
                            <a:srgbClr val="525252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方法</a:t>
                      </a:r>
                    </a:p>
                  </a:txBody>
                  <a:tcPr marL="0" marR="0" marT="3429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3"/>
                    </a:solidFill>
                  </a:tcPr>
                </a:tc>
                <a:tc>
                  <a:txBody>
                    <a:bodyPr/>
                    <a:lstStyle/>
                    <a:p>
                      <a:pPr marL="377190" indent="-286385">
                        <a:lnSpc>
                          <a:spcPct val="100000"/>
                        </a:lnSpc>
                        <a:spcBef>
                          <a:spcPts val="270"/>
                        </a:spcBef>
                        <a:buFont typeface="Arial"/>
                        <a:buChar char="•"/>
                        <a:tabLst>
                          <a:tab pos="376555" algn="l"/>
                          <a:tab pos="377190" algn="l"/>
                        </a:tabLst>
                      </a:pPr>
                      <a:r>
                        <a:rPr lang="zh-CN" sz="1400">
                          <a:solidFill>
                            <a:srgbClr val="525252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标准英特尔 IPS 反应性支持 / 社区</a:t>
                      </a:r>
                    </a:p>
                  </a:txBody>
                  <a:tcPr marL="0" marR="0" marT="3429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3"/>
                    </a:solidFill>
                  </a:tcPr>
                </a:tc>
                <a:tc>
                  <a:txBody>
                    <a:bodyPr/>
                    <a:lstStyle/>
                    <a:p>
                      <a:pPr marL="377190" indent="-286385">
                        <a:lnSpc>
                          <a:spcPct val="100000"/>
                        </a:lnSpc>
                        <a:spcBef>
                          <a:spcPts val="270"/>
                        </a:spcBef>
                        <a:buFont typeface="Arial"/>
                        <a:buChar char="•"/>
                        <a:tabLst>
                          <a:tab pos="376555" algn="l"/>
                          <a:tab pos="377190" algn="l"/>
                        </a:tabLst>
                      </a:pPr>
                      <a:r>
                        <a:rPr lang="zh-CN" altLang="en-US" sz="1400" dirty="0">
                          <a:solidFill>
                            <a:srgbClr val="525252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在高级</a:t>
                      </a:r>
                      <a:r>
                        <a:rPr lang="zh-CN" sz="1400" dirty="0">
                          <a:solidFill>
                            <a:srgbClr val="525252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接触支持后</a:t>
                      </a:r>
                      <a:r>
                        <a:rPr lang="zh-CN" altLang="en-US" sz="1400" dirty="0">
                          <a:solidFill>
                            <a:srgbClr val="525252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，</a:t>
                      </a:r>
                      <a:r>
                        <a:rPr lang="zh-CN" altLang="en-US" sz="1400" dirty="0" smtClean="0">
                          <a:solidFill>
                            <a:srgbClr val="525252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提供 </a:t>
                      </a:r>
                      <a:r>
                        <a:rPr lang="zh-CN" altLang="zh-CN" sz="1400" dirty="0" smtClean="0">
                          <a:solidFill>
                            <a:srgbClr val="525252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6 </a:t>
                      </a:r>
                      <a:r>
                        <a:rPr lang="zh-CN" altLang="zh-CN" sz="1400" dirty="0">
                          <a:solidFill>
                            <a:srgbClr val="525252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个月免费</a:t>
                      </a:r>
                      <a:r>
                        <a:rPr lang="zh-CN" sz="1400" dirty="0">
                          <a:solidFill>
                            <a:srgbClr val="525252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的扩展服务</a:t>
                      </a:r>
                    </a:p>
                    <a:p>
                      <a:pPr marL="377190" indent="-28638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76555" algn="l"/>
                          <a:tab pos="377190" algn="l"/>
                        </a:tabLst>
                      </a:pPr>
                      <a:r>
                        <a:rPr lang="zh-CN" sz="1400" dirty="0">
                          <a:solidFill>
                            <a:srgbClr val="525252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每年续约，基于服务水平协议</a:t>
                      </a:r>
                    </a:p>
                    <a:p>
                      <a:pPr marL="377190" indent="-286385">
                        <a:lnSpc>
                          <a:spcPct val="100000"/>
                        </a:lnSpc>
                        <a:spcBef>
                          <a:spcPts val="25"/>
                        </a:spcBef>
                        <a:buFont typeface="Arial"/>
                        <a:buChar char="•"/>
                        <a:tabLst>
                          <a:tab pos="376555" algn="l"/>
                          <a:tab pos="377190" algn="l"/>
                        </a:tabLst>
                      </a:pPr>
                      <a:r>
                        <a:rPr lang="zh-CN" sz="1400" dirty="0">
                          <a:solidFill>
                            <a:srgbClr val="525252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主动支持和定期会议</a:t>
                      </a:r>
                    </a:p>
                    <a:p>
                      <a:pPr marL="377190" indent="-286385">
                        <a:lnSpc>
                          <a:spcPts val="1645"/>
                        </a:lnSpc>
                        <a:spcBef>
                          <a:spcPts val="25"/>
                        </a:spcBef>
                        <a:buFont typeface="Arial"/>
                        <a:buChar char="•"/>
                        <a:tabLst>
                          <a:tab pos="376555" algn="l"/>
                          <a:tab pos="377190" algn="l"/>
                        </a:tabLst>
                      </a:pPr>
                      <a:r>
                        <a:rPr lang="zh-CN" sz="1400" dirty="0">
                          <a:solidFill>
                            <a:srgbClr val="525252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电子邮件支持</a:t>
                      </a:r>
                    </a:p>
                    <a:p>
                      <a:pPr marL="377190" indent="-286385">
                        <a:lnSpc>
                          <a:spcPts val="1645"/>
                        </a:lnSpc>
                        <a:buFont typeface="Arial"/>
                        <a:buChar char="•"/>
                        <a:tabLst>
                          <a:tab pos="376555" algn="l"/>
                          <a:tab pos="377190" algn="l"/>
                        </a:tabLst>
                      </a:pPr>
                      <a:r>
                        <a:rPr lang="zh-CN" sz="1400" dirty="0">
                          <a:solidFill>
                            <a:srgbClr val="525252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如果可行，提供现场支持</a:t>
                      </a:r>
                    </a:p>
                  </a:txBody>
                  <a:tcPr marL="0" marR="0" marT="3429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18159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lang="zh-CN" sz="1400">
                          <a:solidFill>
                            <a:srgbClr val="525252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优先级</a:t>
                      </a:r>
                    </a:p>
                  </a:txBody>
                  <a:tcPr marL="0" marR="0" marT="3302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D4E5"/>
                    </a:solidFill>
                  </a:tcPr>
                </a:tc>
                <a:tc>
                  <a:txBody>
                    <a:bodyPr/>
                    <a:lstStyle/>
                    <a:p>
                      <a:pPr marL="377190" indent="-286385">
                        <a:lnSpc>
                          <a:spcPct val="100000"/>
                        </a:lnSpc>
                        <a:spcBef>
                          <a:spcPts val="260"/>
                        </a:spcBef>
                        <a:buFont typeface="Arial"/>
                        <a:buChar char="•"/>
                        <a:tabLst>
                          <a:tab pos="376555" algn="l"/>
                          <a:tab pos="377190" algn="l"/>
                        </a:tabLst>
                      </a:pPr>
                      <a:r>
                        <a:rPr lang="zh-CN" sz="1400">
                          <a:solidFill>
                            <a:srgbClr val="525252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发布后</a:t>
                      </a:r>
                    </a:p>
                  </a:txBody>
                  <a:tcPr marL="0" marR="0" marT="3302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D4E5"/>
                    </a:solidFill>
                  </a:tcPr>
                </a:tc>
                <a:tc>
                  <a:txBody>
                    <a:bodyPr/>
                    <a:lstStyle/>
                    <a:p>
                      <a:pPr marL="377190" indent="-286385">
                        <a:lnSpc>
                          <a:spcPct val="100000"/>
                        </a:lnSpc>
                        <a:spcBef>
                          <a:spcPts val="260"/>
                        </a:spcBef>
                        <a:buFont typeface="Arial"/>
                        <a:buChar char="•"/>
                        <a:tabLst>
                          <a:tab pos="376555" algn="l"/>
                          <a:tab pos="377190" algn="l"/>
                        </a:tabLst>
                      </a:pPr>
                      <a:r>
                        <a:rPr lang="zh-CN" sz="1400">
                          <a:solidFill>
                            <a:srgbClr val="525252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早期访问计划优先级</a:t>
                      </a:r>
                    </a:p>
                    <a:p>
                      <a:pPr marL="377190" indent="-286385">
                        <a:lnSpc>
                          <a:spcPct val="100000"/>
                        </a:lnSpc>
                        <a:spcBef>
                          <a:spcPts val="25"/>
                        </a:spcBef>
                        <a:buFont typeface="Arial"/>
                        <a:buChar char="•"/>
                        <a:tabLst>
                          <a:tab pos="376555" algn="l"/>
                          <a:tab pos="377190" algn="l"/>
                        </a:tabLst>
                      </a:pPr>
                      <a:r>
                        <a:rPr lang="zh-CN" sz="1400">
                          <a:solidFill>
                            <a:srgbClr val="525252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包括发布前支持</a:t>
                      </a:r>
                    </a:p>
                  </a:txBody>
                  <a:tcPr marL="0" marR="0" marT="3302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D4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lang="zh-CN" sz="1400">
                          <a:solidFill>
                            <a:srgbClr val="525252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训练</a:t>
                      </a:r>
                    </a:p>
                  </a:txBody>
                  <a:tcPr marL="0" marR="0" marT="3302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3"/>
                    </a:solidFill>
                  </a:tcPr>
                </a:tc>
                <a:tc>
                  <a:txBody>
                    <a:bodyPr/>
                    <a:lstStyle/>
                    <a:p>
                      <a:pPr marL="377190" indent="-286385">
                        <a:lnSpc>
                          <a:spcPct val="100000"/>
                        </a:lnSpc>
                        <a:spcBef>
                          <a:spcPts val="260"/>
                        </a:spcBef>
                        <a:buFont typeface="Arial"/>
                        <a:buChar char="•"/>
                        <a:tabLst>
                          <a:tab pos="376555" algn="l"/>
                          <a:tab pos="377190" algn="l"/>
                        </a:tabLst>
                      </a:pPr>
                      <a:r>
                        <a:rPr lang="zh-CN" sz="1400">
                          <a:solidFill>
                            <a:srgbClr val="525252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面向公众的英特尔培训</a:t>
                      </a:r>
                    </a:p>
                  </a:txBody>
                  <a:tcPr marL="0" marR="0" marT="3302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3"/>
                    </a:solidFill>
                  </a:tcPr>
                </a:tc>
                <a:tc>
                  <a:txBody>
                    <a:bodyPr/>
                    <a:lstStyle/>
                    <a:p>
                      <a:pPr marL="377190" indent="-286385">
                        <a:lnSpc>
                          <a:spcPct val="100000"/>
                        </a:lnSpc>
                        <a:spcBef>
                          <a:spcPts val="260"/>
                        </a:spcBef>
                        <a:buFont typeface="Arial"/>
                        <a:buChar char="•"/>
                        <a:tabLst>
                          <a:tab pos="376555" algn="l"/>
                          <a:tab pos="377190" algn="l"/>
                        </a:tabLst>
                      </a:pPr>
                      <a:r>
                        <a:rPr lang="zh-CN" sz="1400">
                          <a:solidFill>
                            <a:srgbClr val="525252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深度架构讨论</a:t>
                      </a:r>
                    </a:p>
                    <a:p>
                      <a:pPr marL="377190" indent="-286385">
                        <a:lnSpc>
                          <a:spcPct val="100000"/>
                        </a:lnSpc>
                        <a:spcBef>
                          <a:spcPts val="25"/>
                        </a:spcBef>
                        <a:buFont typeface="Arial"/>
                        <a:buChar char="•"/>
                        <a:tabLst>
                          <a:tab pos="376555" algn="l"/>
                          <a:tab pos="377190" algn="l"/>
                        </a:tabLst>
                      </a:pPr>
                      <a:r>
                        <a:rPr lang="zh-CN" sz="1400">
                          <a:solidFill>
                            <a:srgbClr val="525252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定制培训</a:t>
                      </a:r>
                    </a:p>
                    <a:p>
                      <a:pPr marL="377190" indent="-286385">
                        <a:lnSpc>
                          <a:spcPct val="100000"/>
                        </a:lnSpc>
                        <a:spcBef>
                          <a:spcPts val="25"/>
                        </a:spcBef>
                        <a:buFont typeface="Arial"/>
                        <a:buChar char="•"/>
                        <a:tabLst>
                          <a:tab pos="376555" algn="l"/>
                          <a:tab pos="377190" algn="l"/>
                        </a:tabLst>
                      </a:pPr>
                      <a:r>
                        <a:rPr lang="zh-CN" sz="1400">
                          <a:solidFill>
                            <a:srgbClr val="525252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如果可行，提供现场培训</a:t>
                      </a:r>
                    </a:p>
                  </a:txBody>
                  <a:tcPr marL="0" marR="0" marT="3302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90805" marR="556260">
                        <a:lnSpc>
                          <a:spcPct val="101400"/>
                        </a:lnSpc>
                        <a:spcBef>
                          <a:spcPts val="235"/>
                        </a:spcBef>
                      </a:pPr>
                      <a:r>
                        <a:rPr lang="zh-CN" sz="1400" dirty="0">
                          <a:solidFill>
                            <a:srgbClr val="525252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调试</a:t>
                      </a:r>
                      <a:r>
                        <a:rPr lang="en-US" altLang="zh-CN" sz="1400" dirty="0">
                          <a:solidFill>
                            <a:srgbClr val="525252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/>
                      </a:r>
                      <a:br>
                        <a:rPr lang="en-US" altLang="zh-CN" sz="1400" dirty="0">
                          <a:solidFill>
                            <a:srgbClr val="525252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</a:br>
                      <a:r>
                        <a:rPr lang="zh-CN" sz="1400" dirty="0">
                          <a:solidFill>
                            <a:srgbClr val="525252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支持</a:t>
                      </a:r>
                    </a:p>
                  </a:txBody>
                  <a:tcPr marL="0" marR="0" marT="2984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D4E5"/>
                    </a:solidFill>
                  </a:tcPr>
                </a:tc>
                <a:tc>
                  <a:txBody>
                    <a:bodyPr/>
                    <a:lstStyle/>
                    <a:p>
                      <a:pPr marL="376555" marR="673100" indent="-285750">
                        <a:lnSpc>
                          <a:spcPct val="101400"/>
                        </a:lnSpc>
                        <a:spcBef>
                          <a:spcPts val="235"/>
                        </a:spcBef>
                        <a:buFont typeface="Arial"/>
                        <a:buChar char="•"/>
                        <a:tabLst>
                          <a:tab pos="376555" algn="l"/>
                          <a:tab pos="377190" algn="l"/>
                        </a:tabLst>
                      </a:pPr>
                      <a:r>
                        <a:rPr lang="zh-CN" sz="1400">
                          <a:solidFill>
                            <a:srgbClr val="525252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通过英特尔支持代理或现场应用工程师或英特尔社区进行调试</a:t>
                      </a:r>
                    </a:p>
                  </a:txBody>
                  <a:tcPr marL="0" marR="0" marT="2984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D4E5"/>
                    </a:solidFill>
                  </a:tcPr>
                </a:tc>
                <a:tc>
                  <a:txBody>
                    <a:bodyPr/>
                    <a:lstStyle/>
                    <a:p>
                      <a:pPr marL="377190" indent="-286385">
                        <a:lnSpc>
                          <a:spcPct val="100000"/>
                        </a:lnSpc>
                        <a:spcBef>
                          <a:spcPts val="260"/>
                        </a:spcBef>
                        <a:buFont typeface="Arial"/>
                        <a:buChar char="•"/>
                        <a:tabLst>
                          <a:tab pos="376555" algn="l"/>
                          <a:tab pos="377190" algn="l"/>
                        </a:tabLst>
                      </a:pPr>
                      <a:r>
                        <a:rPr lang="zh-CN" sz="1400">
                          <a:solidFill>
                            <a:srgbClr val="525252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模型优化（模型转换/再训练/创建）</a:t>
                      </a:r>
                    </a:p>
                    <a:p>
                      <a:pPr marL="377190" indent="-286385">
                        <a:lnSpc>
                          <a:spcPct val="100000"/>
                        </a:lnSpc>
                        <a:spcBef>
                          <a:spcPts val="25"/>
                        </a:spcBef>
                        <a:buFont typeface="Arial"/>
                        <a:buChar char="•"/>
                        <a:tabLst>
                          <a:tab pos="376555" algn="l"/>
                          <a:tab pos="377190" algn="l"/>
                        </a:tabLst>
                      </a:pPr>
                      <a:r>
                        <a:rPr lang="zh-CN" sz="1400">
                          <a:solidFill>
                            <a:srgbClr val="525252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性能评估和优化（达到 KPI）</a:t>
                      </a:r>
                    </a:p>
                    <a:p>
                      <a:pPr marL="377190" indent="-286385">
                        <a:lnSpc>
                          <a:spcPct val="100000"/>
                        </a:lnSpc>
                        <a:spcBef>
                          <a:spcPts val="25"/>
                        </a:spcBef>
                        <a:buFont typeface="Arial"/>
                        <a:buChar char="•"/>
                        <a:tabLst>
                          <a:tab pos="376555" algn="l"/>
                          <a:tab pos="377190" algn="l"/>
                        </a:tabLst>
                      </a:pPr>
                      <a:r>
                        <a:rPr lang="zh-CN" sz="1400">
                          <a:solidFill>
                            <a:srgbClr val="525252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查找根本原因并与客户进行联合调试</a:t>
                      </a:r>
                    </a:p>
                  </a:txBody>
                  <a:tcPr marL="0" marR="0" marT="3302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D4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18159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lang="zh-CN" sz="1400">
                          <a:solidFill>
                            <a:srgbClr val="525252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硬件访问</a:t>
                      </a:r>
                    </a:p>
                  </a:txBody>
                  <a:tcPr marL="0" marR="0" marT="3302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3"/>
                    </a:solidFill>
                  </a:tcPr>
                </a:tc>
                <a:tc>
                  <a:txBody>
                    <a:bodyPr/>
                    <a:lstStyle/>
                    <a:p>
                      <a:pPr marL="377190" indent="-286385">
                        <a:lnSpc>
                          <a:spcPct val="100000"/>
                        </a:lnSpc>
                        <a:spcBef>
                          <a:spcPts val="260"/>
                        </a:spcBef>
                        <a:buFont typeface="Arial"/>
                        <a:buChar char="•"/>
                        <a:tabLst>
                          <a:tab pos="376555" algn="l"/>
                          <a:tab pos="377190" algn="l"/>
                        </a:tabLst>
                      </a:pPr>
                      <a:r>
                        <a:rPr lang="zh-CN" sz="1400">
                          <a:solidFill>
                            <a:srgbClr val="525252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现场申请标准英特尔 DevCloud</a:t>
                      </a:r>
                    </a:p>
                  </a:txBody>
                  <a:tcPr marL="0" marR="0" marT="3302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3"/>
                    </a:solidFill>
                  </a:tcPr>
                </a:tc>
                <a:tc>
                  <a:txBody>
                    <a:bodyPr/>
                    <a:lstStyle/>
                    <a:p>
                      <a:pPr marL="377190" indent="-286385">
                        <a:lnSpc>
                          <a:spcPct val="100000"/>
                        </a:lnSpc>
                        <a:spcBef>
                          <a:spcPts val="260"/>
                        </a:spcBef>
                        <a:buFont typeface="Arial"/>
                        <a:buChar char="•"/>
                        <a:tabLst>
                          <a:tab pos="376555" algn="l"/>
                          <a:tab pos="377190" algn="l"/>
                        </a:tabLst>
                      </a:pPr>
                      <a:r>
                        <a:rPr lang="zh-CN" sz="1400">
                          <a:solidFill>
                            <a:srgbClr val="525252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远程访问英特尔 DevCloud</a:t>
                      </a:r>
                    </a:p>
                    <a:p>
                      <a:pPr marL="377190" indent="-286385">
                        <a:lnSpc>
                          <a:spcPct val="100000"/>
                        </a:lnSpc>
                        <a:spcBef>
                          <a:spcPts val="25"/>
                        </a:spcBef>
                        <a:buFont typeface="Arial"/>
                        <a:buChar char="•"/>
                        <a:tabLst>
                          <a:tab pos="376555" algn="l"/>
                          <a:tab pos="377190" algn="l"/>
                        </a:tabLst>
                      </a:pPr>
                      <a:r>
                        <a:rPr lang="zh-CN" sz="1400">
                          <a:solidFill>
                            <a:srgbClr val="525252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尽可能通过 CBRD 进行硬件定制</a:t>
                      </a:r>
                    </a:p>
                  </a:txBody>
                  <a:tcPr marL="0" marR="0" marT="3302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18159">
                <a:tc>
                  <a:txBody>
                    <a:bodyPr/>
                    <a:lstStyle/>
                    <a:p>
                      <a:pPr marL="90805" marR="445134">
                        <a:lnSpc>
                          <a:spcPct val="101400"/>
                        </a:lnSpc>
                        <a:spcBef>
                          <a:spcPts val="235"/>
                        </a:spcBef>
                      </a:pPr>
                      <a:r>
                        <a:rPr lang="zh-CN" sz="1400" dirty="0">
                          <a:solidFill>
                            <a:srgbClr val="525252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宣传材料访问</a:t>
                      </a:r>
                    </a:p>
                  </a:txBody>
                  <a:tcPr marL="0" marR="0" marT="2984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D4E5"/>
                    </a:solidFill>
                  </a:tcPr>
                </a:tc>
                <a:tc>
                  <a:txBody>
                    <a:bodyPr/>
                    <a:lstStyle/>
                    <a:p>
                      <a:pPr marL="377190" indent="-286385">
                        <a:lnSpc>
                          <a:spcPct val="100000"/>
                        </a:lnSpc>
                        <a:spcBef>
                          <a:spcPts val="260"/>
                        </a:spcBef>
                        <a:buFont typeface="Arial"/>
                        <a:buChar char="•"/>
                        <a:tabLst>
                          <a:tab pos="376555" algn="l"/>
                          <a:tab pos="377190" algn="l"/>
                        </a:tabLst>
                      </a:pPr>
                      <a:r>
                        <a:rPr lang="zh-CN" sz="1400">
                          <a:solidFill>
                            <a:srgbClr val="525252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通过英特尔 RDC（资源设计中心）</a:t>
                      </a:r>
                    </a:p>
                  </a:txBody>
                  <a:tcPr marL="0" marR="0" marT="3302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D4E5"/>
                    </a:solidFill>
                  </a:tcPr>
                </a:tc>
                <a:tc>
                  <a:txBody>
                    <a:bodyPr/>
                    <a:lstStyle/>
                    <a:p>
                      <a:pPr marL="377190" indent="-286385">
                        <a:lnSpc>
                          <a:spcPct val="100000"/>
                        </a:lnSpc>
                        <a:spcBef>
                          <a:spcPts val="260"/>
                        </a:spcBef>
                        <a:buFont typeface="Arial"/>
                        <a:buChar char="•"/>
                        <a:tabLst>
                          <a:tab pos="376555" algn="l"/>
                          <a:tab pos="377190" algn="l"/>
                        </a:tabLst>
                      </a:pPr>
                      <a:r>
                        <a:rPr lang="zh-CN" sz="1400" dirty="0">
                          <a:solidFill>
                            <a:srgbClr val="525252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通过 RDC 或专用 AE</a:t>
                      </a:r>
                    </a:p>
                  </a:txBody>
                  <a:tcPr marL="0" marR="0" marT="3302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BD4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8661" y="513588"/>
            <a:ext cx="1079944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>
                <a:latin typeface="+mn-lt"/>
                <a:ea typeface="+mn-ea"/>
                <a:cs typeface="+mn-ea"/>
                <a:sym typeface="+mn-lt"/>
              </a:rPr>
              <a:t>2023 年英特尔高级解决方案支持包概述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581790" y="3556102"/>
            <a:ext cx="140335" cy="313690"/>
            <a:chOff x="7581790" y="3556102"/>
            <a:chExt cx="140335" cy="313690"/>
          </a:xfrm>
        </p:grpSpPr>
        <p:sp>
          <p:nvSpPr>
            <p:cNvPr id="4" name="object 4"/>
            <p:cNvSpPr/>
            <p:nvPr/>
          </p:nvSpPr>
          <p:spPr>
            <a:xfrm>
              <a:off x="7642819" y="3692951"/>
              <a:ext cx="21590" cy="177165"/>
            </a:xfrm>
            <a:custGeom>
              <a:avLst/>
              <a:gdLst/>
              <a:ahLst/>
              <a:cxnLst/>
              <a:rect l="l" t="t" r="r" b="b"/>
              <a:pathLst>
                <a:path w="21590" h="177164">
                  <a:moveTo>
                    <a:pt x="15788" y="0"/>
                  </a:moveTo>
                  <a:lnTo>
                    <a:pt x="10535" y="0"/>
                  </a:lnTo>
                  <a:lnTo>
                    <a:pt x="4221" y="0"/>
                  </a:lnTo>
                  <a:lnTo>
                    <a:pt x="0" y="5251"/>
                  </a:lnTo>
                  <a:lnTo>
                    <a:pt x="0" y="171584"/>
                  </a:lnTo>
                  <a:lnTo>
                    <a:pt x="4221" y="176836"/>
                  </a:lnTo>
                  <a:lnTo>
                    <a:pt x="15788" y="176836"/>
                  </a:lnTo>
                  <a:lnTo>
                    <a:pt x="21073" y="171584"/>
                  </a:lnTo>
                  <a:lnTo>
                    <a:pt x="21073" y="5251"/>
                  </a:lnTo>
                  <a:lnTo>
                    <a:pt x="15788" y="0"/>
                  </a:lnTo>
                  <a:close/>
                </a:path>
              </a:pathLst>
            </a:custGeom>
            <a:solidFill>
              <a:srgbClr val="F2A365"/>
            </a:solidFill>
          </p:spPr>
          <p:txBody>
            <a:bodyPr wrap="square" lIns="0" tIns="0" rIns="0" bIns="0" rtlCol="0"/>
            <a:lstStyle/>
            <a:p>
              <a:endParaRPr>
                <a:cs typeface="+mn-ea"/>
                <a:sym typeface="+mn-lt"/>
              </a:endParaRPr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81790" y="3556102"/>
              <a:ext cx="140006" cy="105270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012655" y="4481000"/>
            <a:ext cx="7620" cy="480059"/>
          </a:xfrm>
          <a:custGeom>
            <a:avLst/>
            <a:gdLst/>
            <a:ahLst/>
            <a:cxnLst/>
            <a:rect l="l" t="t" r="r" b="b"/>
            <a:pathLst>
              <a:path w="7620" h="480060">
                <a:moveTo>
                  <a:pt x="7378" y="0"/>
                </a:moveTo>
                <a:lnTo>
                  <a:pt x="0" y="0"/>
                </a:lnTo>
                <a:lnTo>
                  <a:pt x="0" y="480018"/>
                </a:lnTo>
                <a:lnTo>
                  <a:pt x="7378" y="480018"/>
                </a:lnTo>
                <a:lnTo>
                  <a:pt x="7378" y="0"/>
                </a:lnTo>
                <a:close/>
              </a:path>
            </a:pathLst>
          </a:custGeom>
          <a:solidFill>
            <a:srgbClr val="F2A365"/>
          </a:solidFill>
        </p:spPr>
        <p:txBody>
          <a:bodyPr wrap="square" lIns="0" tIns="0" rIns="0" bIns="0" rtlCol="0"/>
          <a:lstStyle/>
          <a:p>
            <a:endParaRPr>
              <a:cs typeface="+mn-ea"/>
              <a:sym typeface="+mn-lt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8088097" y="3612946"/>
            <a:ext cx="63500" cy="381635"/>
          </a:xfrm>
          <a:custGeom>
            <a:avLst/>
            <a:gdLst/>
            <a:ahLst/>
            <a:cxnLst/>
            <a:rect l="l" t="t" r="r" b="b"/>
            <a:pathLst>
              <a:path w="63500" h="381635">
                <a:moveTo>
                  <a:pt x="34734" y="104203"/>
                </a:moveTo>
                <a:lnTo>
                  <a:pt x="27393" y="104203"/>
                </a:lnTo>
                <a:lnTo>
                  <a:pt x="27393" y="381063"/>
                </a:lnTo>
                <a:lnTo>
                  <a:pt x="34734" y="381063"/>
                </a:lnTo>
                <a:lnTo>
                  <a:pt x="34734" y="104203"/>
                </a:lnTo>
                <a:close/>
              </a:path>
              <a:path w="63500" h="381635">
                <a:moveTo>
                  <a:pt x="63157" y="32639"/>
                </a:moveTo>
                <a:lnTo>
                  <a:pt x="60744" y="19989"/>
                </a:lnTo>
                <a:lnTo>
                  <a:pt x="54089" y="9601"/>
                </a:lnTo>
                <a:lnTo>
                  <a:pt x="44069" y="2578"/>
                </a:lnTo>
                <a:lnTo>
                  <a:pt x="31572" y="0"/>
                </a:lnTo>
                <a:lnTo>
                  <a:pt x="19100" y="2578"/>
                </a:lnTo>
                <a:lnTo>
                  <a:pt x="9080" y="9601"/>
                </a:lnTo>
                <a:lnTo>
                  <a:pt x="2413" y="19989"/>
                </a:lnTo>
                <a:lnTo>
                  <a:pt x="0" y="32639"/>
                </a:lnTo>
                <a:lnTo>
                  <a:pt x="2413" y="44678"/>
                </a:lnTo>
                <a:lnTo>
                  <a:pt x="9080" y="54737"/>
                </a:lnTo>
                <a:lnTo>
                  <a:pt x="19100" y="61658"/>
                </a:lnTo>
                <a:lnTo>
                  <a:pt x="31572" y="64223"/>
                </a:lnTo>
                <a:lnTo>
                  <a:pt x="44069" y="61658"/>
                </a:lnTo>
                <a:lnTo>
                  <a:pt x="54089" y="54737"/>
                </a:lnTo>
                <a:lnTo>
                  <a:pt x="60744" y="44678"/>
                </a:lnTo>
                <a:lnTo>
                  <a:pt x="63157" y="32639"/>
                </a:lnTo>
                <a:close/>
              </a:path>
            </a:pathLst>
          </a:custGeom>
          <a:solidFill>
            <a:srgbClr val="F2A365"/>
          </a:solidFill>
        </p:spPr>
        <p:txBody>
          <a:bodyPr wrap="square" lIns="0" tIns="0" rIns="0" bIns="0" rtlCol="0"/>
          <a:lstStyle/>
          <a:p>
            <a:endParaRPr>
              <a:cs typeface="+mn-ea"/>
              <a:sym typeface="+mn-lt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03811" y="4396360"/>
            <a:ext cx="64220" cy="64220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6923489" y="3781457"/>
            <a:ext cx="1434465" cy="2154555"/>
            <a:chOff x="6923489" y="3781457"/>
            <a:chExt cx="1434465" cy="2154555"/>
          </a:xfrm>
        </p:grpSpPr>
        <p:sp>
          <p:nvSpPr>
            <p:cNvPr id="10" name="object 10"/>
            <p:cNvSpPr/>
            <p:nvPr/>
          </p:nvSpPr>
          <p:spPr>
            <a:xfrm>
              <a:off x="8143912" y="4524550"/>
              <a:ext cx="22225" cy="175895"/>
            </a:xfrm>
            <a:custGeom>
              <a:avLst/>
              <a:gdLst/>
              <a:ahLst/>
              <a:cxnLst/>
              <a:rect l="l" t="t" r="r" b="b"/>
              <a:pathLst>
                <a:path w="22225" h="175895">
                  <a:moveTo>
                    <a:pt x="16852" y="0"/>
                  </a:moveTo>
                  <a:lnTo>
                    <a:pt x="10504" y="0"/>
                  </a:lnTo>
                  <a:lnTo>
                    <a:pt x="5251" y="0"/>
                  </a:lnTo>
                  <a:lnTo>
                    <a:pt x="0" y="4221"/>
                  </a:lnTo>
                  <a:lnTo>
                    <a:pt x="0" y="170553"/>
                  </a:lnTo>
                  <a:lnTo>
                    <a:pt x="5251" y="175806"/>
                  </a:lnTo>
                  <a:lnTo>
                    <a:pt x="16852" y="175806"/>
                  </a:lnTo>
                  <a:lnTo>
                    <a:pt x="22104" y="170553"/>
                  </a:lnTo>
                  <a:lnTo>
                    <a:pt x="22104" y="4221"/>
                  </a:lnTo>
                  <a:lnTo>
                    <a:pt x="16852" y="0"/>
                  </a:lnTo>
                  <a:close/>
                </a:path>
              </a:pathLst>
            </a:custGeom>
            <a:solidFill>
              <a:srgbClr val="F2A365"/>
            </a:solidFill>
          </p:spPr>
          <p:txBody>
            <a:bodyPr wrap="square" lIns="0" tIns="0" rIns="0" bIns="0" rtlCol="0"/>
            <a:lstStyle/>
            <a:p>
              <a:endParaRPr>
                <a:cs typeface="+mn-ea"/>
                <a:sym typeface="+mn-lt"/>
              </a:endParaRPr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86007" y="4731933"/>
              <a:ext cx="140007" cy="105271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6994774" y="5054721"/>
              <a:ext cx="63500" cy="64769"/>
            </a:xfrm>
            <a:custGeom>
              <a:avLst/>
              <a:gdLst/>
              <a:ahLst/>
              <a:cxnLst/>
              <a:rect l="l" t="t" r="r" b="b"/>
              <a:pathLst>
                <a:path w="63500" h="64770">
                  <a:moveTo>
                    <a:pt x="31577" y="0"/>
                  </a:moveTo>
                  <a:lnTo>
                    <a:pt x="19085" y="2564"/>
                  </a:lnTo>
                  <a:lnTo>
                    <a:pt x="9070" y="9469"/>
                  </a:lnTo>
                  <a:lnTo>
                    <a:pt x="2414" y="19534"/>
                  </a:lnTo>
                  <a:lnTo>
                    <a:pt x="0" y="31578"/>
                  </a:lnTo>
                  <a:lnTo>
                    <a:pt x="2414" y="44223"/>
                  </a:lnTo>
                  <a:lnTo>
                    <a:pt x="9070" y="54605"/>
                  </a:lnTo>
                  <a:lnTo>
                    <a:pt x="19085" y="61634"/>
                  </a:lnTo>
                  <a:lnTo>
                    <a:pt x="31577" y="64220"/>
                  </a:lnTo>
                  <a:lnTo>
                    <a:pt x="44055" y="61634"/>
                  </a:lnTo>
                  <a:lnTo>
                    <a:pt x="54072" y="54605"/>
                  </a:lnTo>
                  <a:lnTo>
                    <a:pt x="60736" y="44223"/>
                  </a:lnTo>
                  <a:lnTo>
                    <a:pt x="63155" y="31578"/>
                  </a:lnTo>
                  <a:lnTo>
                    <a:pt x="60736" y="19534"/>
                  </a:lnTo>
                  <a:lnTo>
                    <a:pt x="54072" y="9469"/>
                  </a:lnTo>
                  <a:lnTo>
                    <a:pt x="44055" y="2564"/>
                  </a:lnTo>
                  <a:lnTo>
                    <a:pt x="31577" y="0"/>
                  </a:lnTo>
                  <a:close/>
                </a:path>
              </a:pathLst>
            </a:custGeom>
            <a:solidFill>
              <a:srgbClr val="F2A365"/>
            </a:solidFill>
          </p:spPr>
          <p:txBody>
            <a:bodyPr wrap="square" lIns="0" tIns="0" rIns="0" bIns="0" rtlCol="0"/>
            <a:lstStyle/>
            <a:p>
              <a:endParaRPr>
                <a:cs typeface="+mn-ea"/>
                <a:sym typeface="+mn-lt"/>
              </a:endParaRPr>
            </a:p>
          </p:txBody>
        </p:sp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091234" y="4813379"/>
              <a:ext cx="1122358" cy="112235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564437" y="3961397"/>
              <a:ext cx="348391" cy="34839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923489" y="3781457"/>
              <a:ext cx="455862" cy="45586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132383" y="4275131"/>
              <a:ext cx="480525" cy="48052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031119" y="4075276"/>
              <a:ext cx="326547" cy="326547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4289431" y="1433067"/>
            <a:ext cx="127508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sz="2800">
                <a:solidFill>
                  <a:srgbClr val="00A3F6"/>
                </a:solidFill>
                <a:cs typeface="+mn-ea"/>
                <a:sym typeface="+mn-lt"/>
              </a:rPr>
              <a:t>支持包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6972268" y="2128011"/>
            <a:ext cx="1351915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655" marR="5080" indent="-21590" algn="just">
              <a:lnSpc>
                <a:spcPct val="100000"/>
              </a:lnSpc>
              <a:spcBef>
                <a:spcPts val="100"/>
              </a:spcBef>
            </a:pPr>
            <a:r>
              <a:rPr lang="zh-CN" sz="2800" dirty="0">
                <a:solidFill>
                  <a:srgbClr val="EDB200"/>
                </a:solidFill>
                <a:cs typeface="+mn-ea"/>
                <a:sym typeface="+mn-lt"/>
              </a:rPr>
              <a:t>高级支持价值</a:t>
            </a:r>
          </a:p>
        </p:txBody>
      </p:sp>
      <p:grpSp>
        <p:nvGrpSpPr>
          <p:cNvPr id="20" name="object 20"/>
          <p:cNvGrpSpPr/>
          <p:nvPr/>
        </p:nvGrpSpPr>
        <p:grpSpPr>
          <a:xfrm>
            <a:off x="4311782" y="2086367"/>
            <a:ext cx="2608580" cy="1809750"/>
            <a:chOff x="4311782" y="2086367"/>
            <a:chExt cx="2608580" cy="1809750"/>
          </a:xfrm>
        </p:grpSpPr>
        <p:sp>
          <p:nvSpPr>
            <p:cNvPr id="21" name="object 21"/>
            <p:cNvSpPr/>
            <p:nvPr/>
          </p:nvSpPr>
          <p:spPr>
            <a:xfrm>
              <a:off x="5989425" y="2323929"/>
              <a:ext cx="619125" cy="1572260"/>
            </a:xfrm>
            <a:custGeom>
              <a:avLst/>
              <a:gdLst/>
              <a:ahLst/>
              <a:cxnLst/>
              <a:rect l="l" t="t" r="r" b="b"/>
              <a:pathLst>
                <a:path w="619125" h="1572260">
                  <a:moveTo>
                    <a:pt x="493682" y="0"/>
                  </a:moveTo>
                  <a:lnTo>
                    <a:pt x="469482" y="0"/>
                  </a:lnTo>
                  <a:lnTo>
                    <a:pt x="470546" y="5298"/>
                  </a:lnTo>
                  <a:lnTo>
                    <a:pt x="493682" y="5298"/>
                  </a:lnTo>
                  <a:lnTo>
                    <a:pt x="493682" y="0"/>
                  </a:lnTo>
                  <a:close/>
                </a:path>
                <a:path w="619125" h="1572260">
                  <a:moveTo>
                    <a:pt x="556870" y="0"/>
                  </a:moveTo>
                  <a:lnTo>
                    <a:pt x="532639" y="0"/>
                  </a:lnTo>
                  <a:lnTo>
                    <a:pt x="532639" y="5298"/>
                  </a:lnTo>
                  <a:lnTo>
                    <a:pt x="556870" y="5298"/>
                  </a:lnTo>
                  <a:lnTo>
                    <a:pt x="556870" y="0"/>
                  </a:lnTo>
                  <a:close/>
                </a:path>
                <a:path w="619125" h="1572260">
                  <a:moveTo>
                    <a:pt x="618963" y="0"/>
                  </a:moveTo>
                  <a:lnTo>
                    <a:pt x="595795" y="0"/>
                  </a:lnTo>
                  <a:lnTo>
                    <a:pt x="595795" y="5298"/>
                  </a:lnTo>
                  <a:lnTo>
                    <a:pt x="618963" y="5298"/>
                  </a:lnTo>
                  <a:lnTo>
                    <a:pt x="618963" y="0"/>
                  </a:lnTo>
                  <a:close/>
                </a:path>
                <a:path w="619125" h="1572260">
                  <a:moveTo>
                    <a:pt x="430524" y="5298"/>
                  </a:moveTo>
                  <a:lnTo>
                    <a:pt x="423179" y="6832"/>
                  </a:lnTo>
                  <a:lnTo>
                    <a:pt x="408420" y="11388"/>
                  </a:lnTo>
                  <a:lnTo>
                    <a:pt x="411579" y="16686"/>
                  </a:lnTo>
                  <a:lnTo>
                    <a:pt x="417894" y="14409"/>
                  </a:lnTo>
                  <a:lnTo>
                    <a:pt x="425273" y="12131"/>
                  </a:lnTo>
                  <a:lnTo>
                    <a:pt x="432652" y="10621"/>
                  </a:lnTo>
                  <a:lnTo>
                    <a:pt x="430524" y="5298"/>
                  </a:lnTo>
                  <a:close/>
                </a:path>
                <a:path w="619125" h="1572260">
                  <a:moveTo>
                    <a:pt x="374749" y="27331"/>
                  </a:moveTo>
                  <a:lnTo>
                    <a:pt x="368433" y="31118"/>
                  </a:lnTo>
                  <a:lnTo>
                    <a:pt x="357896" y="40229"/>
                  </a:lnTo>
                  <a:lnTo>
                    <a:pt x="364211" y="44018"/>
                  </a:lnTo>
                  <a:lnTo>
                    <a:pt x="368433" y="39462"/>
                  </a:lnTo>
                  <a:lnTo>
                    <a:pt x="373684" y="35674"/>
                  </a:lnTo>
                  <a:lnTo>
                    <a:pt x="380000" y="31885"/>
                  </a:lnTo>
                  <a:lnTo>
                    <a:pt x="374749" y="27331"/>
                  </a:lnTo>
                  <a:close/>
                </a:path>
                <a:path w="619125" h="1572260">
                  <a:moveTo>
                    <a:pt x="336854" y="64515"/>
                  </a:moveTo>
                  <a:lnTo>
                    <a:pt x="332633" y="69838"/>
                  </a:lnTo>
                  <a:lnTo>
                    <a:pt x="330539" y="75161"/>
                  </a:lnTo>
                  <a:lnTo>
                    <a:pt x="328411" y="81226"/>
                  </a:lnTo>
                  <a:lnTo>
                    <a:pt x="335791" y="82736"/>
                  </a:lnTo>
                  <a:lnTo>
                    <a:pt x="340013" y="72115"/>
                  </a:lnTo>
                  <a:lnTo>
                    <a:pt x="343170" y="66793"/>
                  </a:lnTo>
                  <a:lnTo>
                    <a:pt x="336854" y="64515"/>
                  </a:lnTo>
                  <a:close/>
                </a:path>
                <a:path w="619125" h="1572260">
                  <a:moveTo>
                    <a:pt x="329476" y="109325"/>
                  </a:moveTo>
                  <a:lnTo>
                    <a:pt x="322096" y="109325"/>
                  </a:lnTo>
                  <a:lnTo>
                    <a:pt x="322096" y="126779"/>
                  </a:lnTo>
                  <a:lnTo>
                    <a:pt x="329476" y="126779"/>
                  </a:lnTo>
                  <a:lnTo>
                    <a:pt x="329476" y="109325"/>
                  </a:lnTo>
                  <a:close/>
                </a:path>
                <a:path w="619125" h="1572260">
                  <a:moveTo>
                    <a:pt x="329476" y="154876"/>
                  </a:moveTo>
                  <a:lnTo>
                    <a:pt x="322096" y="154876"/>
                  </a:lnTo>
                  <a:lnTo>
                    <a:pt x="322096" y="171587"/>
                  </a:lnTo>
                  <a:lnTo>
                    <a:pt x="329476" y="171587"/>
                  </a:lnTo>
                  <a:lnTo>
                    <a:pt x="329476" y="154876"/>
                  </a:lnTo>
                  <a:close/>
                </a:path>
                <a:path w="619125" h="1572260">
                  <a:moveTo>
                    <a:pt x="329476" y="200428"/>
                  </a:moveTo>
                  <a:lnTo>
                    <a:pt x="322096" y="200428"/>
                  </a:lnTo>
                  <a:lnTo>
                    <a:pt x="322096" y="217139"/>
                  </a:lnTo>
                  <a:lnTo>
                    <a:pt x="329476" y="217139"/>
                  </a:lnTo>
                  <a:lnTo>
                    <a:pt x="329476" y="200428"/>
                  </a:lnTo>
                  <a:close/>
                </a:path>
                <a:path w="619125" h="1572260">
                  <a:moveTo>
                    <a:pt x="329476" y="245237"/>
                  </a:moveTo>
                  <a:lnTo>
                    <a:pt x="322096" y="245237"/>
                  </a:lnTo>
                  <a:lnTo>
                    <a:pt x="322096" y="262690"/>
                  </a:lnTo>
                  <a:lnTo>
                    <a:pt x="329476" y="262690"/>
                  </a:lnTo>
                  <a:lnTo>
                    <a:pt x="329476" y="245237"/>
                  </a:lnTo>
                  <a:close/>
                </a:path>
                <a:path w="619125" h="1572260">
                  <a:moveTo>
                    <a:pt x="329476" y="290789"/>
                  </a:moveTo>
                  <a:lnTo>
                    <a:pt x="322096" y="290789"/>
                  </a:lnTo>
                  <a:lnTo>
                    <a:pt x="322096" y="307475"/>
                  </a:lnTo>
                  <a:lnTo>
                    <a:pt x="329476" y="307475"/>
                  </a:lnTo>
                  <a:lnTo>
                    <a:pt x="329476" y="290789"/>
                  </a:lnTo>
                  <a:close/>
                </a:path>
                <a:path w="619125" h="1572260">
                  <a:moveTo>
                    <a:pt x="329476" y="336341"/>
                  </a:moveTo>
                  <a:lnTo>
                    <a:pt x="322096" y="336341"/>
                  </a:lnTo>
                  <a:lnTo>
                    <a:pt x="322096" y="353052"/>
                  </a:lnTo>
                  <a:lnTo>
                    <a:pt x="329476" y="353052"/>
                  </a:lnTo>
                  <a:lnTo>
                    <a:pt x="329476" y="336341"/>
                  </a:lnTo>
                  <a:close/>
                </a:path>
                <a:path w="619125" h="1572260">
                  <a:moveTo>
                    <a:pt x="329476" y="381125"/>
                  </a:moveTo>
                  <a:lnTo>
                    <a:pt x="322096" y="381125"/>
                  </a:lnTo>
                  <a:lnTo>
                    <a:pt x="322096" y="398603"/>
                  </a:lnTo>
                  <a:lnTo>
                    <a:pt x="329476" y="398603"/>
                  </a:lnTo>
                  <a:lnTo>
                    <a:pt x="329476" y="381125"/>
                  </a:lnTo>
                  <a:close/>
                </a:path>
                <a:path w="619125" h="1572260">
                  <a:moveTo>
                    <a:pt x="329476" y="426678"/>
                  </a:moveTo>
                  <a:lnTo>
                    <a:pt x="322096" y="426678"/>
                  </a:lnTo>
                  <a:lnTo>
                    <a:pt x="322096" y="443388"/>
                  </a:lnTo>
                  <a:lnTo>
                    <a:pt x="329476" y="443388"/>
                  </a:lnTo>
                  <a:lnTo>
                    <a:pt x="329476" y="426678"/>
                  </a:lnTo>
                  <a:close/>
                </a:path>
                <a:path w="619125" h="1572260">
                  <a:moveTo>
                    <a:pt x="329476" y="472254"/>
                  </a:moveTo>
                  <a:lnTo>
                    <a:pt x="322096" y="472254"/>
                  </a:lnTo>
                  <a:lnTo>
                    <a:pt x="322096" y="488941"/>
                  </a:lnTo>
                  <a:lnTo>
                    <a:pt x="329476" y="488941"/>
                  </a:lnTo>
                  <a:lnTo>
                    <a:pt x="329476" y="472254"/>
                  </a:lnTo>
                  <a:close/>
                </a:path>
                <a:path w="619125" h="1572260">
                  <a:moveTo>
                    <a:pt x="329476" y="517038"/>
                  </a:moveTo>
                  <a:lnTo>
                    <a:pt x="322096" y="517038"/>
                  </a:lnTo>
                  <a:lnTo>
                    <a:pt x="322096" y="534492"/>
                  </a:lnTo>
                  <a:lnTo>
                    <a:pt x="329476" y="534492"/>
                  </a:lnTo>
                  <a:lnTo>
                    <a:pt x="329476" y="517038"/>
                  </a:lnTo>
                  <a:close/>
                </a:path>
                <a:path w="619125" h="1572260">
                  <a:moveTo>
                    <a:pt x="329476" y="562590"/>
                  </a:moveTo>
                  <a:lnTo>
                    <a:pt x="322096" y="562590"/>
                  </a:lnTo>
                  <a:lnTo>
                    <a:pt x="322096" y="579301"/>
                  </a:lnTo>
                  <a:lnTo>
                    <a:pt x="329476" y="579301"/>
                  </a:lnTo>
                  <a:lnTo>
                    <a:pt x="329476" y="562590"/>
                  </a:lnTo>
                  <a:close/>
                </a:path>
                <a:path w="619125" h="1572260">
                  <a:moveTo>
                    <a:pt x="329476" y="608143"/>
                  </a:moveTo>
                  <a:lnTo>
                    <a:pt x="322096" y="608143"/>
                  </a:lnTo>
                  <a:lnTo>
                    <a:pt x="322096" y="624852"/>
                  </a:lnTo>
                  <a:lnTo>
                    <a:pt x="329476" y="624852"/>
                  </a:lnTo>
                  <a:lnTo>
                    <a:pt x="329476" y="608143"/>
                  </a:lnTo>
                  <a:close/>
                </a:path>
                <a:path w="619125" h="1572260">
                  <a:moveTo>
                    <a:pt x="329476" y="652951"/>
                  </a:moveTo>
                  <a:lnTo>
                    <a:pt x="322096" y="652951"/>
                  </a:lnTo>
                  <a:lnTo>
                    <a:pt x="322096" y="670405"/>
                  </a:lnTo>
                  <a:lnTo>
                    <a:pt x="329476" y="670405"/>
                  </a:lnTo>
                  <a:lnTo>
                    <a:pt x="329476" y="652951"/>
                  </a:lnTo>
                  <a:close/>
                </a:path>
                <a:path w="619125" h="1572260">
                  <a:moveTo>
                    <a:pt x="329476" y="698503"/>
                  </a:moveTo>
                  <a:lnTo>
                    <a:pt x="322096" y="698503"/>
                  </a:lnTo>
                  <a:lnTo>
                    <a:pt x="322096" y="715214"/>
                  </a:lnTo>
                  <a:lnTo>
                    <a:pt x="329476" y="715214"/>
                  </a:lnTo>
                  <a:lnTo>
                    <a:pt x="329476" y="698503"/>
                  </a:lnTo>
                  <a:close/>
                </a:path>
                <a:path w="619125" h="1572260">
                  <a:moveTo>
                    <a:pt x="329476" y="743287"/>
                  </a:moveTo>
                  <a:lnTo>
                    <a:pt x="322096" y="743287"/>
                  </a:lnTo>
                  <a:lnTo>
                    <a:pt x="322096" y="760765"/>
                  </a:lnTo>
                  <a:lnTo>
                    <a:pt x="329476" y="760765"/>
                  </a:lnTo>
                  <a:lnTo>
                    <a:pt x="329476" y="743287"/>
                  </a:lnTo>
                  <a:close/>
                </a:path>
                <a:path w="619125" h="1572260">
                  <a:moveTo>
                    <a:pt x="329476" y="788840"/>
                  </a:moveTo>
                  <a:lnTo>
                    <a:pt x="322096" y="788840"/>
                  </a:lnTo>
                  <a:lnTo>
                    <a:pt x="322096" y="805550"/>
                  </a:lnTo>
                  <a:lnTo>
                    <a:pt x="329476" y="805550"/>
                  </a:lnTo>
                  <a:lnTo>
                    <a:pt x="329476" y="788840"/>
                  </a:lnTo>
                  <a:close/>
                </a:path>
                <a:path w="619125" h="1572260">
                  <a:moveTo>
                    <a:pt x="329476" y="834416"/>
                  </a:moveTo>
                  <a:lnTo>
                    <a:pt x="322096" y="834416"/>
                  </a:lnTo>
                  <a:lnTo>
                    <a:pt x="322096" y="851103"/>
                  </a:lnTo>
                  <a:lnTo>
                    <a:pt x="329476" y="851103"/>
                  </a:lnTo>
                  <a:lnTo>
                    <a:pt x="329476" y="834416"/>
                  </a:lnTo>
                  <a:close/>
                </a:path>
                <a:path w="619125" h="1572260">
                  <a:moveTo>
                    <a:pt x="329476" y="879200"/>
                  </a:moveTo>
                  <a:lnTo>
                    <a:pt x="322096" y="879200"/>
                  </a:lnTo>
                  <a:lnTo>
                    <a:pt x="322096" y="896654"/>
                  </a:lnTo>
                  <a:lnTo>
                    <a:pt x="329476" y="896654"/>
                  </a:lnTo>
                  <a:lnTo>
                    <a:pt x="329476" y="879200"/>
                  </a:lnTo>
                  <a:close/>
                </a:path>
                <a:path w="619125" h="1572260">
                  <a:moveTo>
                    <a:pt x="329476" y="924753"/>
                  </a:moveTo>
                  <a:lnTo>
                    <a:pt x="322096" y="924753"/>
                  </a:lnTo>
                  <a:lnTo>
                    <a:pt x="322096" y="941463"/>
                  </a:lnTo>
                  <a:lnTo>
                    <a:pt x="329476" y="941463"/>
                  </a:lnTo>
                  <a:lnTo>
                    <a:pt x="329476" y="924753"/>
                  </a:lnTo>
                  <a:close/>
                </a:path>
                <a:path w="619125" h="1572260">
                  <a:moveTo>
                    <a:pt x="329476" y="970305"/>
                  </a:moveTo>
                  <a:lnTo>
                    <a:pt x="322096" y="970305"/>
                  </a:lnTo>
                  <a:lnTo>
                    <a:pt x="322096" y="987016"/>
                  </a:lnTo>
                  <a:lnTo>
                    <a:pt x="329476" y="987016"/>
                  </a:lnTo>
                  <a:lnTo>
                    <a:pt x="329476" y="970305"/>
                  </a:lnTo>
                  <a:close/>
                </a:path>
                <a:path w="619125" h="1572260">
                  <a:moveTo>
                    <a:pt x="329476" y="1015113"/>
                  </a:moveTo>
                  <a:lnTo>
                    <a:pt x="322096" y="1015113"/>
                  </a:lnTo>
                  <a:lnTo>
                    <a:pt x="322096" y="1032567"/>
                  </a:lnTo>
                  <a:lnTo>
                    <a:pt x="329476" y="1032567"/>
                  </a:lnTo>
                  <a:lnTo>
                    <a:pt x="329476" y="1015113"/>
                  </a:lnTo>
                  <a:close/>
                </a:path>
                <a:path w="619125" h="1572260">
                  <a:moveTo>
                    <a:pt x="329476" y="1060665"/>
                  </a:moveTo>
                  <a:lnTo>
                    <a:pt x="322096" y="1060665"/>
                  </a:lnTo>
                  <a:lnTo>
                    <a:pt x="322096" y="1077376"/>
                  </a:lnTo>
                  <a:lnTo>
                    <a:pt x="329476" y="1077376"/>
                  </a:lnTo>
                  <a:lnTo>
                    <a:pt x="329476" y="1060665"/>
                  </a:lnTo>
                  <a:close/>
                </a:path>
                <a:path w="619125" h="1572260">
                  <a:moveTo>
                    <a:pt x="329476" y="1106218"/>
                  </a:moveTo>
                  <a:lnTo>
                    <a:pt x="322096" y="1106218"/>
                  </a:lnTo>
                  <a:lnTo>
                    <a:pt x="322096" y="1122927"/>
                  </a:lnTo>
                  <a:lnTo>
                    <a:pt x="329476" y="1122927"/>
                  </a:lnTo>
                  <a:lnTo>
                    <a:pt x="329476" y="1106218"/>
                  </a:lnTo>
                  <a:close/>
                </a:path>
                <a:path w="619125" h="1572260">
                  <a:moveTo>
                    <a:pt x="329476" y="1151026"/>
                  </a:moveTo>
                  <a:lnTo>
                    <a:pt x="322096" y="1151026"/>
                  </a:lnTo>
                  <a:lnTo>
                    <a:pt x="322096" y="1168480"/>
                  </a:lnTo>
                  <a:lnTo>
                    <a:pt x="329476" y="1168480"/>
                  </a:lnTo>
                  <a:lnTo>
                    <a:pt x="329476" y="1151026"/>
                  </a:lnTo>
                  <a:close/>
                </a:path>
                <a:path w="619125" h="1572260">
                  <a:moveTo>
                    <a:pt x="329476" y="1196578"/>
                  </a:moveTo>
                  <a:lnTo>
                    <a:pt x="322096" y="1196578"/>
                  </a:lnTo>
                  <a:lnTo>
                    <a:pt x="322096" y="1213265"/>
                  </a:lnTo>
                  <a:lnTo>
                    <a:pt x="329476" y="1213265"/>
                  </a:lnTo>
                  <a:lnTo>
                    <a:pt x="329476" y="1196578"/>
                  </a:lnTo>
                  <a:close/>
                </a:path>
                <a:path w="619125" h="1572260">
                  <a:moveTo>
                    <a:pt x="329476" y="1242129"/>
                  </a:moveTo>
                  <a:lnTo>
                    <a:pt x="322096" y="1242129"/>
                  </a:lnTo>
                  <a:lnTo>
                    <a:pt x="322096" y="1258840"/>
                  </a:lnTo>
                  <a:lnTo>
                    <a:pt x="329476" y="1258840"/>
                  </a:lnTo>
                  <a:lnTo>
                    <a:pt x="329476" y="1242129"/>
                  </a:lnTo>
                  <a:close/>
                </a:path>
                <a:path w="619125" h="1572260">
                  <a:moveTo>
                    <a:pt x="329476" y="1286915"/>
                  </a:moveTo>
                  <a:lnTo>
                    <a:pt x="322096" y="1286915"/>
                  </a:lnTo>
                  <a:lnTo>
                    <a:pt x="322096" y="1304392"/>
                  </a:lnTo>
                  <a:lnTo>
                    <a:pt x="329476" y="1304392"/>
                  </a:lnTo>
                  <a:lnTo>
                    <a:pt x="329476" y="1286915"/>
                  </a:lnTo>
                  <a:close/>
                </a:path>
                <a:path w="619125" h="1572260">
                  <a:moveTo>
                    <a:pt x="329476" y="1332467"/>
                  </a:moveTo>
                  <a:lnTo>
                    <a:pt x="322096" y="1332467"/>
                  </a:lnTo>
                  <a:lnTo>
                    <a:pt x="322096" y="1349178"/>
                  </a:lnTo>
                  <a:lnTo>
                    <a:pt x="329476" y="1349178"/>
                  </a:lnTo>
                  <a:lnTo>
                    <a:pt x="329476" y="1332467"/>
                  </a:lnTo>
                  <a:close/>
                </a:path>
                <a:path w="619125" h="1572260">
                  <a:moveTo>
                    <a:pt x="329476" y="1378042"/>
                  </a:moveTo>
                  <a:lnTo>
                    <a:pt x="322096" y="1378042"/>
                  </a:lnTo>
                  <a:lnTo>
                    <a:pt x="322096" y="1394729"/>
                  </a:lnTo>
                  <a:lnTo>
                    <a:pt x="329476" y="1394729"/>
                  </a:lnTo>
                  <a:lnTo>
                    <a:pt x="329476" y="1378042"/>
                  </a:lnTo>
                  <a:close/>
                </a:path>
                <a:path w="619125" h="1572260">
                  <a:moveTo>
                    <a:pt x="329476" y="1422827"/>
                  </a:moveTo>
                  <a:lnTo>
                    <a:pt x="322096" y="1422827"/>
                  </a:lnTo>
                  <a:lnTo>
                    <a:pt x="322096" y="1440281"/>
                  </a:lnTo>
                  <a:lnTo>
                    <a:pt x="329476" y="1440281"/>
                  </a:lnTo>
                  <a:lnTo>
                    <a:pt x="329476" y="1422827"/>
                  </a:lnTo>
                  <a:close/>
                </a:path>
                <a:path w="619125" h="1572260">
                  <a:moveTo>
                    <a:pt x="321066" y="1467613"/>
                  </a:moveTo>
                  <a:lnTo>
                    <a:pt x="321066" y="1473702"/>
                  </a:lnTo>
                  <a:lnTo>
                    <a:pt x="320001" y="1479024"/>
                  </a:lnTo>
                  <a:lnTo>
                    <a:pt x="317907" y="1484322"/>
                  </a:lnTo>
                  <a:lnTo>
                    <a:pt x="325254" y="1485858"/>
                  </a:lnTo>
                  <a:lnTo>
                    <a:pt x="327381" y="1479768"/>
                  </a:lnTo>
                  <a:lnTo>
                    <a:pt x="328411" y="1474445"/>
                  </a:lnTo>
                  <a:lnTo>
                    <a:pt x="329476" y="1468380"/>
                  </a:lnTo>
                  <a:lnTo>
                    <a:pt x="321066" y="1467613"/>
                  </a:lnTo>
                  <a:close/>
                </a:path>
                <a:path w="619125" h="1572260">
                  <a:moveTo>
                    <a:pt x="304213" y="1510144"/>
                  </a:moveTo>
                  <a:lnTo>
                    <a:pt x="301056" y="1514698"/>
                  </a:lnTo>
                  <a:lnTo>
                    <a:pt x="296834" y="1519254"/>
                  </a:lnTo>
                  <a:lnTo>
                    <a:pt x="291581" y="1523809"/>
                  </a:lnTo>
                  <a:lnTo>
                    <a:pt x="297897" y="1527597"/>
                  </a:lnTo>
                  <a:lnTo>
                    <a:pt x="303150" y="1523042"/>
                  </a:lnTo>
                  <a:lnTo>
                    <a:pt x="311593" y="1512421"/>
                  </a:lnTo>
                  <a:lnTo>
                    <a:pt x="304213" y="1510144"/>
                  </a:lnTo>
                  <a:close/>
                </a:path>
                <a:path w="619125" h="1572260">
                  <a:moveTo>
                    <a:pt x="265256" y="1543540"/>
                  </a:moveTo>
                  <a:lnTo>
                    <a:pt x="246308" y="1552651"/>
                  </a:lnTo>
                  <a:lnTo>
                    <a:pt x="249467" y="1557206"/>
                  </a:lnTo>
                  <a:lnTo>
                    <a:pt x="256846" y="1554928"/>
                  </a:lnTo>
                  <a:lnTo>
                    <a:pt x="263161" y="1551141"/>
                  </a:lnTo>
                  <a:lnTo>
                    <a:pt x="269477" y="1548095"/>
                  </a:lnTo>
                  <a:lnTo>
                    <a:pt x="265256" y="1543540"/>
                  </a:lnTo>
                  <a:close/>
                </a:path>
                <a:path w="619125" h="1572260">
                  <a:moveTo>
                    <a:pt x="210510" y="1562529"/>
                  </a:moveTo>
                  <a:lnTo>
                    <a:pt x="203163" y="1564039"/>
                  </a:lnTo>
                  <a:lnTo>
                    <a:pt x="195784" y="1564806"/>
                  </a:lnTo>
                  <a:lnTo>
                    <a:pt x="187374" y="1565573"/>
                  </a:lnTo>
                  <a:lnTo>
                    <a:pt x="188404" y="1570871"/>
                  </a:lnTo>
                  <a:lnTo>
                    <a:pt x="196847" y="1570128"/>
                  </a:lnTo>
                  <a:lnTo>
                    <a:pt x="204194" y="1569361"/>
                  </a:lnTo>
                  <a:lnTo>
                    <a:pt x="212637" y="1567850"/>
                  </a:lnTo>
                  <a:lnTo>
                    <a:pt x="210510" y="1562529"/>
                  </a:lnTo>
                  <a:close/>
                </a:path>
                <a:path w="619125" h="1572260">
                  <a:moveTo>
                    <a:pt x="23135" y="1565573"/>
                  </a:moveTo>
                  <a:lnTo>
                    <a:pt x="0" y="1565573"/>
                  </a:lnTo>
                  <a:lnTo>
                    <a:pt x="0" y="1571638"/>
                  </a:lnTo>
                  <a:lnTo>
                    <a:pt x="23135" y="1571638"/>
                  </a:lnTo>
                  <a:lnTo>
                    <a:pt x="23135" y="1565573"/>
                  </a:lnTo>
                  <a:close/>
                </a:path>
                <a:path w="619125" h="1572260">
                  <a:moveTo>
                    <a:pt x="86291" y="1565573"/>
                  </a:moveTo>
                  <a:lnTo>
                    <a:pt x="62092" y="1565573"/>
                  </a:lnTo>
                  <a:lnTo>
                    <a:pt x="62092" y="1571638"/>
                  </a:lnTo>
                  <a:lnTo>
                    <a:pt x="86291" y="1571638"/>
                  </a:lnTo>
                  <a:lnTo>
                    <a:pt x="86291" y="1565573"/>
                  </a:lnTo>
                  <a:close/>
                </a:path>
                <a:path w="619125" h="1572260">
                  <a:moveTo>
                    <a:pt x="148417" y="1565573"/>
                  </a:moveTo>
                  <a:lnTo>
                    <a:pt x="125248" y="1565573"/>
                  </a:lnTo>
                  <a:lnTo>
                    <a:pt x="125248" y="1571638"/>
                  </a:lnTo>
                  <a:lnTo>
                    <a:pt x="148417" y="1571638"/>
                  </a:lnTo>
                  <a:lnTo>
                    <a:pt x="148417" y="1565573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>
                <a:cs typeface="+mn-ea"/>
                <a:sym typeface="+mn-lt"/>
              </a:endParaRPr>
            </a:p>
          </p:txBody>
        </p:sp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793797" y="2998076"/>
              <a:ext cx="297619" cy="297618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401388" y="3439791"/>
              <a:ext cx="297618" cy="297619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208383" y="2868556"/>
              <a:ext cx="297619" cy="297618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260030" y="3297623"/>
              <a:ext cx="297618" cy="297619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856200" y="3439791"/>
              <a:ext cx="297619" cy="297619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311782" y="2907883"/>
              <a:ext cx="297698" cy="297696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432948" y="2086367"/>
              <a:ext cx="487062" cy="487061"/>
            </a:xfrm>
            <a:prstGeom prst="rect">
              <a:avLst/>
            </a:prstGeom>
          </p:spPr>
        </p:pic>
      </p:grpSp>
      <p:sp>
        <p:nvSpPr>
          <p:cNvPr id="29" name="object 29"/>
          <p:cNvSpPr txBox="1"/>
          <p:nvPr/>
        </p:nvSpPr>
        <p:spPr>
          <a:xfrm>
            <a:off x="471330" y="1749044"/>
            <a:ext cx="2805269" cy="529632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298450" marR="5080" indent="-285750">
              <a:lnSpc>
                <a:spcPts val="2110"/>
              </a:lnSpc>
              <a:spcBef>
                <a:spcPts val="210"/>
              </a:spcBef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lang="zh-CN" sz="1800" b="0" dirty="0">
                <a:solidFill>
                  <a:srgbClr val="000F8A"/>
                </a:solidFill>
                <a:cs typeface="+mn-ea"/>
                <a:sym typeface="+mn-lt"/>
              </a:rPr>
              <a:t>订阅年度支持服务时间</a:t>
            </a:r>
          </a:p>
          <a:p>
            <a:pPr marL="755650" lvl="1" indent="-285750">
              <a:lnSpc>
                <a:spcPct val="100000"/>
              </a:lnSpc>
              <a:spcBef>
                <a:spcPts val="475"/>
              </a:spcBef>
              <a:buFont typeface="Arial"/>
              <a:buChar char="•"/>
              <a:tabLst>
                <a:tab pos="755015" algn="l"/>
                <a:tab pos="755650" algn="l"/>
              </a:tabLst>
            </a:pPr>
            <a:r>
              <a:rPr lang="zh-CN" sz="1100" dirty="0">
                <a:solidFill>
                  <a:srgbClr val="525252"/>
                </a:solidFill>
                <a:cs typeface="+mn-ea"/>
                <a:sym typeface="+mn-lt"/>
              </a:rPr>
              <a:t>25/ 50/ 100 小时选项</a:t>
            </a:r>
          </a:p>
        </p:txBody>
      </p:sp>
      <p:sp>
        <p:nvSpPr>
          <p:cNvPr id="33" name="object 33"/>
          <p:cNvSpPr txBox="1">
            <a:spLocks noGrp="1"/>
          </p:cNvSpPr>
          <p:nvPr>
            <p:ph type="sldNum" sz="quarter" idx="7"/>
          </p:nvPr>
        </p:nvSpPr>
        <p:spPr>
          <a:xfrm>
            <a:off x="11899494" y="6532353"/>
            <a:ext cx="153670" cy="16030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dirty="0">
                <a:latin typeface="+mn-lt"/>
                <a:cs typeface="+mn-ea"/>
                <a:sym typeface="+mn-lt"/>
              </a:rPr>
              <a:t>6</a:t>
            </a:fld>
            <a:endParaRPr dirty="0">
              <a:latin typeface="+mn-lt"/>
              <a:cs typeface="+mn-ea"/>
              <a:sym typeface="+mn-lt"/>
            </a:endParaRPr>
          </a:p>
        </p:txBody>
      </p:sp>
      <p:sp>
        <p:nvSpPr>
          <p:cNvPr id="34" name="object 34"/>
          <p:cNvSpPr txBox="1">
            <a:spLocks noGrp="1"/>
          </p:cNvSpPr>
          <p:nvPr>
            <p:ph type="dt" sz="half" idx="6"/>
          </p:nvPr>
        </p:nvSpPr>
        <p:spPr>
          <a:xfrm>
            <a:off x="688104" y="6549643"/>
            <a:ext cx="1895475" cy="176330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lang="zh-CN">
                <a:latin typeface="+mn-lt"/>
                <a:cs typeface="+mn-ea"/>
                <a:sym typeface="+mn-lt"/>
              </a:rPr>
              <a:t>英特尔高级解决方案支持</a:t>
            </a:r>
          </a:p>
        </p:txBody>
      </p:sp>
      <p:sp>
        <p:nvSpPr>
          <p:cNvPr id="35" name="object 35"/>
          <p:cNvSpPr txBox="1">
            <a:spLocks noGrp="1"/>
          </p:cNvSpPr>
          <p:nvPr>
            <p:ph type="ftr" sz="quarter" idx="5"/>
          </p:nvPr>
        </p:nvSpPr>
        <p:spPr>
          <a:xfrm>
            <a:off x="9809026" y="6549643"/>
            <a:ext cx="1011554" cy="176330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lang="zh-CN">
                <a:latin typeface="+mn-lt"/>
                <a:cs typeface="+mn-ea"/>
                <a:sym typeface="+mn-lt"/>
              </a:rPr>
              <a:t>英特尔机密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471331" y="2687828"/>
            <a:ext cx="3110069" cy="22680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ts val="2140"/>
              </a:lnSpc>
              <a:spcBef>
                <a:spcPts val="100"/>
              </a:spcBef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lang="zh-CN" sz="1800" b="0" dirty="0">
                <a:solidFill>
                  <a:srgbClr val="000F8A"/>
                </a:solidFill>
                <a:cs typeface="+mn-ea"/>
                <a:sym typeface="+mn-lt"/>
              </a:rPr>
              <a:t>16 小时（2 天）现场支持*</a:t>
            </a:r>
          </a:p>
          <a:p>
            <a:pPr marL="755650" lvl="1" indent="-285750">
              <a:lnSpc>
                <a:spcPts val="1285"/>
              </a:lnSpc>
              <a:buFont typeface="Courier New"/>
              <a:buChar char="o"/>
              <a:tabLst>
                <a:tab pos="755015" algn="l"/>
                <a:tab pos="755650" algn="l"/>
              </a:tabLst>
            </a:pPr>
            <a:r>
              <a:rPr lang="zh-CN" sz="1100" dirty="0">
                <a:solidFill>
                  <a:srgbClr val="525252"/>
                </a:solidFill>
                <a:cs typeface="+mn-ea"/>
                <a:sym typeface="+mn-lt"/>
              </a:rPr>
              <a:t>部分服务时间</a:t>
            </a:r>
          </a:p>
          <a:p>
            <a:pPr marL="755650" lvl="1" indent="-285750">
              <a:lnSpc>
                <a:spcPts val="1310"/>
              </a:lnSpc>
              <a:buFont typeface="Courier New"/>
              <a:buChar char="o"/>
              <a:tabLst>
                <a:tab pos="755015" algn="l"/>
                <a:tab pos="755650" algn="l"/>
              </a:tabLst>
            </a:pPr>
            <a:r>
              <a:rPr lang="zh-CN" sz="1100" dirty="0">
                <a:solidFill>
                  <a:srgbClr val="525252"/>
                </a:solidFill>
                <a:cs typeface="+mn-ea"/>
                <a:sym typeface="+mn-lt"/>
              </a:rPr>
              <a:t>不包括旅行时间</a:t>
            </a:r>
          </a:p>
          <a:p>
            <a:pPr marL="298450" indent="-285750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lang="zh-CN" sz="1800" b="0" dirty="0">
                <a:solidFill>
                  <a:srgbClr val="000F8A"/>
                </a:solidFill>
                <a:cs typeface="+mn-ea"/>
                <a:sym typeface="+mn-lt"/>
              </a:rPr>
              <a:t>英特尔 IPS 支持</a:t>
            </a:r>
          </a:p>
          <a:p>
            <a:pPr marL="755650" marR="245745" lvl="1" indent="-285750">
              <a:lnSpc>
                <a:spcPts val="1300"/>
              </a:lnSpc>
              <a:spcBef>
                <a:spcPts val="615"/>
              </a:spcBef>
              <a:buFont typeface="Courier New"/>
              <a:buChar char="o"/>
              <a:tabLst>
                <a:tab pos="755015" algn="l"/>
                <a:tab pos="755650" algn="l"/>
              </a:tabLst>
            </a:pPr>
            <a:r>
              <a:rPr lang="zh-CN" sz="1100" dirty="0">
                <a:solidFill>
                  <a:srgbClr val="525252"/>
                </a:solidFill>
                <a:cs typeface="+mn-ea"/>
                <a:sym typeface="+mn-lt"/>
              </a:rPr>
              <a:t>通过电子邮件、电话会议进行直接交流</a:t>
            </a:r>
          </a:p>
          <a:p>
            <a:pPr marL="298450" marR="5080" indent="-285750">
              <a:lnSpc>
                <a:spcPct val="102200"/>
              </a:lnSpc>
              <a:spcBef>
                <a:spcPts val="580"/>
              </a:spcBef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lang="zh-CN" sz="1800" b="0" dirty="0">
                <a:solidFill>
                  <a:srgbClr val="000F8A"/>
                </a:solidFill>
                <a:cs typeface="+mn-ea"/>
                <a:sym typeface="+mn-lt"/>
              </a:rPr>
              <a:t>有效期为 1 年；剩余时间不可结转</a:t>
            </a:r>
          </a:p>
          <a:p>
            <a:pPr marL="755650" marR="200660" lvl="1" indent="-285750">
              <a:lnSpc>
                <a:spcPct val="100000"/>
              </a:lnSpc>
              <a:spcBef>
                <a:spcPts val="530"/>
              </a:spcBef>
              <a:buFont typeface="Courier New"/>
              <a:buChar char="o"/>
              <a:tabLst>
                <a:tab pos="755015" algn="l"/>
                <a:tab pos="755650" algn="l"/>
              </a:tabLst>
            </a:pPr>
            <a:r>
              <a:rPr lang="zh-CN" sz="1100" dirty="0">
                <a:solidFill>
                  <a:srgbClr val="525252"/>
                </a:solidFill>
                <a:cs typeface="+mn-ea"/>
                <a:sym typeface="+mn-lt"/>
              </a:rPr>
              <a:t>除非客户在到期前续约支持包</a:t>
            </a:r>
          </a:p>
        </p:txBody>
      </p:sp>
      <p:sp>
        <p:nvSpPr>
          <p:cNvPr id="31" name="object 31"/>
          <p:cNvSpPr txBox="1">
            <a:spLocks noGrp="1"/>
          </p:cNvSpPr>
          <p:nvPr>
            <p:ph sz="half" idx="3"/>
          </p:nvPr>
        </p:nvSpPr>
        <p:spPr>
          <a:xfrm>
            <a:off x="8841544" y="1638484"/>
            <a:ext cx="3121856" cy="3768979"/>
          </a:xfrm>
          <a:prstGeom prst="rect">
            <a:avLst/>
          </a:prstGeom>
        </p:spPr>
        <p:txBody>
          <a:bodyPr vert="horz" wrap="square" lIns="0" tIns="123189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969"/>
              </a:spcBef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lang="zh-CN" dirty="0">
                <a:latin typeface="+mn-lt"/>
                <a:cs typeface="+mn-ea"/>
                <a:sym typeface="+mn-lt"/>
              </a:rPr>
              <a:t>专门支持</a:t>
            </a:r>
          </a:p>
          <a:p>
            <a:pPr marL="552450" lvl="1" indent="-215900">
              <a:lnSpc>
                <a:spcPct val="100000"/>
              </a:lnSpc>
              <a:spcBef>
                <a:spcPts val="530"/>
              </a:spcBef>
              <a:buFont typeface="Courier New"/>
              <a:buChar char="o"/>
              <a:tabLst>
                <a:tab pos="551815" algn="l"/>
                <a:tab pos="552450" algn="l"/>
              </a:tabLst>
            </a:pPr>
            <a:r>
              <a:rPr lang="zh-CN" sz="1100" b="0" dirty="0">
                <a:solidFill>
                  <a:srgbClr val="525252"/>
                </a:solidFill>
                <a:cs typeface="+mn-ea"/>
                <a:sym typeface="+mn-lt"/>
              </a:rPr>
              <a:t>根据服务水平协议执行</a:t>
            </a:r>
          </a:p>
          <a:p>
            <a:pPr marL="552450" lvl="1" indent="-215900">
              <a:lnSpc>
                <a:spcPct val="100000"/>
              </a:lnSpc>
              <a:spcBef>
                <a:spcPts val="95"/>
              </a:spcBef>
              <a:buFont typeface="Courier New"/>
              <a:buChar char="o"/>
              <a:tabLst>
                <a:tab pos="551815" algn="l"/>
                <a:tab pos="552450" algn="l"/>
              </a:tabLst>
            </a:pPr>
            <a:r>
              <a:rPr lang="zh-CN" sz="1100" b="0" dirty="0">
                <a:solidFill>
                  <a:srgbClr val="525252"/>
                </a:solidFill>
                <a:cs typeface="+mn-ea"/>
                <a:sym typeface="+mn-lt"/>
              </a:rPr>
              <a:t>区域内支持资源</a:t>
            </a:r>
          </a:p>
          <a:p>
            <a:pPr marL="298450" marR="241300" indent="-285750">
              <a:lnSpc>
                <a:spcPts val="2110"/>
              </a:lnSpc>
              <a:spcBef>
                <a:spcPts val="685"/>
              </a:spcBef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lang="zh-CN" dirty="0">
                <a:latin typeface="+mn-lt"/>
                <a:cs typeface="+mn-ea"/>
                <a:sym typeface="+mn-lt"/>
              </a:rPr>
              <a:t>覆盖边缘软件中枢 (ESH) 上的所有解决方案</a:t>
            </a:r>
          </a:p>
          <a:p>
            <a:pPr marL="552450" lvl="1" indent="-215900">
              <a:lnSpc>
                <a:spcPts val="1275"/>
              </a:lnSpc>
              <a:buFont typeface="Courier New"/>
              <a:buChar char="o"/>
              <a:tabLst>
                <a:tab pos="551815" algn="l"/>
                <a:tab pos="552450" algn="l"/>
              </a:tabLst>
            </a:pPr>
            <a:r>
              <a:rPr lang="zh-CN" sz="1100" b="0" dirty="0">
                <a:solidFill>
                  <a:srgbClr val="525252"/>
                </a:solidFill>
                <a:cs typeface="+mn-ea"/>
                <a:sym typeface="+mn-lt"/>
              </a:rPr>
              <a:t>为 ESH 上的所有解决方案提供帮助</a:t>
            </a:r>
          </a:p>
          <a:p>
            <a:pPr marL="552450" lvl="1" indent="-215900">
              <a:lnSpc>
                <a:spcPts val="1310"/>
              </a:lnSpc>
              <a:buFont typeface="Courier New"/>
              <a:buChar char="o"/>
              <a:tabLst>
                <a:tab pos="551815" algn="l"/>
                <a:tab pos="552450" algn="l"/>
              </a:tabLst>
            </a:pPr>
            <a:r>
              <a:rPr lang="zh-CN" sz="1100" b="0" dirty="0">
                <a:solidFill>
                  <a:srgbClr val="525252"/>
                </a:solidFill>
                <a:cs typeface="+mn-ea"/>
                <a:sym typeface="+mn-lt"/>
              </a:rPr>
              <a:t>基于时间，而非基于解决方案</a:t>
            </a:r>
          </a:p>
          <a:p>
            <a:pPr marL="298450" indent="-285750">
              <a:lnSpc>
                <a:spcPct val="100000"/>
              </a:lnSpc>
              <a:spcBef>
                <a:spcPts val="595"/>
              </a:spcBef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lang="zh-CN" dirty="0">
                <a:latin typeface="+mn-lt"/>
                <a:cs typeface="+mn-ea"/>
                <a:sym typeface="+mn-lt"/>
              </a:rPr>
              <a:t>缩短上市时间</a:t>
            </a:r>
          </a:p>
          <a:p>
            <a:pPr marL="552450" lvl="1" indent="-215900">
              <a:lnSpc>
                <a:spcPts val="1310"/>
              </a:lnSpc>
              <a:spcBef>
                <a:spcPts val="30"/>
              </a:spcBef>
              <a:buFont typeface="Courier New"/>
              <a:buChar char="o"/>
              <a:tabLst>
                <a:tab pos="551815" algn="l"/>
                <a:tab pos="552450" algn="l"/>
              </a:tabLst>
            </a:pPr>
            <a:r>
              <a:rPr lang="zh-CN" sz="1100" b="0" dirty="0">
                <a:solidFill>
                  <a:srgbClr val="525252"/>
                </a:solidFill>
                <a:cs typeface="+mn-ea"/>
                <a:sym typeface="+mn-lt"/>
              </a:rPr>
              <a:t>为客户提供优质内容</a:t>
            </a:r>
          </a:p>
          <a:p>
            <a:pPr marL="552450" lvl="1" indent="-215900">
              <a:lnSpc>
                <a:spcPts val="1310"/>
              </a:lnSpc>
              <a:buFont typeface="Courier New"/>
              <a:buChar char="o"/>
              <a:tabLst>
                <a:tab pos="551815" algn="l"/>
                <a:tab pos="552450" algn="l"/>
              </a:tabLst>
            </a:pPr>
            <a:r>
              <a:rPr lang="zh-CN" sz="1100" b="0" dirty="0">
                <a:solidFill>
                  <a:srgbClr val="525252"/>
                </a:solidFill>
                <a:cs typeface="+mn-ea"/>
                <a:sym typeface="+mn-lt"/>
              </a:rPr>
              <a:t>现场支持*</a:t>
            </a:r>
          </a:p>
          <a:p>
            <a:pPr marL="298450" indent="-285750">
              <a:lnSpc>
                <a:spcPct val="100000"/>
              </a:lnSpc>
              <a:spcBef>
                <a:spcPts val="595"/>
              </a:spcBef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lang="zh-CN" dirty="0">
                <a:latin typeface="+mn-lt"/>
                <a:cs typeface="+mn-ea"/>
                <a:sym typeface="+mn-lt"/>
              </a:rPr>
              <a:t>专家建议</a:t>
            </a:r>
          </a:p>
          <a:p>
            <a:pPr marL="552450" lvl="1" indent="-215900">
              <a:lnSpc>
                <a:spcPts val="1310"/>
              </a:lnSpc>
              <a:spcBef>
                <a:spcPts val="30"/>
              </a:spcBef>
              <a:buFont typeface="Courier New"/>
              <a:buChar char="o"/>
              <a:tabLst>
                <a:tab pos="551815" algn="l"/>
                <a:tab pos="552450" algn="l"/>
              </a:tabLst>
            </a:pPr>
            <a:r>
              <a:rPr lang="zh-CN" sz="1100" b="0" dirty="0">
                <a:solidFill>
                  <a:srgbClr val="525252"/>
                </a:solidFill>
                <a:cs typeface="+mn-ea"/>
                <a:sym typeface="+mn-lt"/>
              </a:rPr>
              <a:t>解决方案培训</a:t>
            </a:r>
          </a:p>
          <a:p>
            <a:pPr marL="552450" lvl="1" indent="-215900">
              <a:lnSpc>
                <a:spcPts val="1305"/>
              </a:lnSpc>
              <a:buFont typeface="Courier New"/>
              <a:buChar char="o"/>
              <a:tabLst>
                <a:tab pos="551815" algn="l"/>
                <a:tab pos="552450" algn="l"/>
              </a:tabLst>
            </a:pPr>
            <a:r>
              <a:rPr lang="zh-CN" sz="1100" b="0" dirty="0">
                <a:solidFill>
                  <a:srgbClr val="525252"/>
                </a:solidFill>
                <a:cs typeface="+mn-ea"/>
                <a:sym typeface="+mn-lt"/>
              </a:rPr>
              <a:t>就解决方案的发展方向提供建议</a:t>
            </a:r>
          </a:p>
          <a:p>
            <a:pPr marL="298450" indent="-285750">
              <a:lnSpc>
                <a:spcPts val="2160"/>
              </a:lnSpc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lang="zh-CN" dirty="0">
                <a:latin typeface="+mn-lt"/>
                <a:cs typeface="+mn-ea"/>
                <a:sym typeface="+mn-lt"/>
              </a:rPr>
              <a:t>客户支持</a:t>
            </a:r>
          </a:p>
          <a:p>
            <a:pPr marL="552450" lvl="1" indent="-215900">
              <a:lnSpc>
                <a:spcPts val="1310"/>
              </a:lnSpc>
              <a:spcBef>
                <a:spcPts val="25"/>
              </a:spcBef>
              <a:buFont typeface="Courier New"/>
              <a:buChar char="o"/>
              <a:tabLst>
                <a:tab pos="551815" algn="l"/>
                <a:tab pos="552450" algn="l"/>
              </a:tabLst>
            </a:pPr>
            <a:r>
              <a:rPr lang="zh-CN" sz="1100" b="0" dirty="0">
                <a:solidFill>
                  <a:srgbClr val="525252"/>
                </a:solidFill>
                <a:cs typeface="+mn-ea"/>
                <a:sym typeface="+mn-lt"/>
              </a:rPr>
              <a:t>帮助定制概念验证/演示</a:t>
            </a:r>
          </a:p>
          <a:p>
            <a:pPr marL="552450" lvl="1" indent="-215900">
              <a:lnSpc>
                <a:spcPts val="1310"/>
              </a:lnSpc>
              <a:buFont typeface="Courier New"/>
              <a:buChar char="o"/>
              <a:tabLst>
                <a:tab pos="551815" algn="l"/>
                <a:tab pos="552450" algn="l"/>
              </a:tabLst>
            </a:pPr>
            <a:r>
              <a:rPr lang="zh-CN" sz="1100" b="0" dirty="0">
                <a:solidFill>
                  <a:srgbClr val="525252"/>
                </a:solidFill>
                <a:cs typeface="+mn-ea"/>
                <a:sym typeface="+mn-lt"/>
              </a:rPr>
              <a:t>客户特定应用支持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7814660" y="6140703"/>
            <a:ext cx="349885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sz="700">
                <a:solidFill>
                  <a:srgbClr val="525252"/>
                </a:solidFill>
                <a:cs typeface="+mn-ea"/>
                <a:sym typeface="+mn-lt"/>
              </a:rPr>
              <a:t>* 根据工程师的时间安排、出差要求和条件，拟定现场支持时间表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vgcimmhm">
      <a:majorFont>
        <a:latin typeface="Intel Clear"/>
        <a:ea typeface="Intel Clear Hans"/>
        <a:cs typeface=""/>
      </a:majorFont>
      <a:minorFont>
        <a:latin typeface="Intel Clear"/>
        <a:ea typeface="Intel Clear H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143</TotalTime>
  <Words>968</Words>
  <Application>Microsoft Office PowerPoint</Application>
  <PresentationFormat>自定义</PresentationFormat>
  <Paragraphs>251</Paragraphs>
  <Slides>6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7" baseType="lpstr">
      <vt:lpstr>Office Theme</vt:lpstr>
      <vt:lpstr>PowerPoint 演示文稿</vt:lpstr>
      <vt:lpstr>英特尔高级解决方案支持</vt:lpstr>
      <vt:lpstr>边缘人工智能模型优化服务</vt:lpstr>
      <vt:lpstr>边缘技术支持服务</vt:lpstr>
      <vt:lpstr>英特尔标准支持 VS 专业解决方案支持</vt:lpstr>
      <vt:lpstr>2023 年英特尔高级解决方案支持包概述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jack</cp:lastModifiedBy>
  <cp:revision>5</cp:revision>
  <dcterms:created xsi:type="dcterms:W3CDTF">2023-08-25T03:46:59Z</dcterms:created>
  <dcterms:modified xsi:type="dcterms:W3CDTF">2023-08-28T11:38:25Z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2023-08-18T00:00:00Z</vt:filetime>
  </property>
  <property fmtid="{D5CDD505-2E9C-101B-9397-08002B2CF9AE}" pid="3" name="LastSaved">
    <vt:filetime>2023-08-25T00:00:00Z</vt:filetime>
  </property>
</Properties>
</file>