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5"/>
  </p:notesMasterIdLst>
  <p:handoutMasterIdLst>
    <p:handoutMasterId r:id="rId26"/>
  </p:handoutMasterIdLst>
  <p:sldIdLst>
    <p:sldId id="602" r:id="rId2"/>
    <p:sldId id="998" r:id="rId3"/>
    <p:sldId id="973" r:id="rId4"/>
    <p:sldId id="971" r:id="rId5"/>
    <p:sldId id="985" r:id="rId6"/>
    <p:sldId id="986" r:id="rId7"/>
    <p:sldId id="975" r:id="rId8"/>
    <p:sldId id="976" r:id="rId9"/>
    <p:sldId id="988" r:id="rId10"/>
    <p:sldId id="995" r:id="rId11"/>
    <p:sldId id="996" r:id="rId12"/>
    <p:sldId id="977" r:id="rId13"/>
    <p:sldId id="991" r:id="rId14"/>
    <p:sldId id="978" r:id="rId15"/>
    <p:sldId id="992" r:id="rId16"/>
    <p:sldId id="994" r:id="rId17"/>
    <p:sldId id="981" r:id="rId18"/>
    <p:sldId id="989" r:id="rId19"/>
    <p:sldId id="993" r:id="rId20"/>
    <p:sldId id="997" r:id="rId21"/>
    <p:sldId id="990" r:id="rId22"/>
    <p:sldId id="999" r:id="rId23"/>
    <p:sldId id="963" r:id="rId24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12193C"/>
    <a:srgbClr val="164F57"/>
    <a:srgbClr val="64D4EA"/>
    <a:srgbClr val="4CCCE6"/>
    <a:srgbClr val="6CD5EA"/>
    <a:srgbClr val="2BC3E1"/>
    <a:srgbClr val="57CFE7"/>
    <a:srgbClr val="AAC42C"/>
    <a:srgbClr val="F26B6C"/>
    <a:srgbClr val="A15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5" autoAdjust="0"/>
    <p:restoredTop sz="96757" autoAdjust="0"/>
  </p:normalViewPr>
  <p:slideViewPr>
    <p:cSldViewPr>
      <p:cViewPr>
        <p:scale>
          <a:sx n="72" d="100"/>
          <a:sy n="72" d="100"/>
        </p:scale>
        <p:origin x="-80" y="-88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BF92B-24AD-1440-8EB0-ED661E05B23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15EA8-9D40-EA45-AD6E-4F981DD64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43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7/30/18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2628900"/>
            <a:ext cx="16154400" cy="5486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IDDL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IDDL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4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IDDL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4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>
            <a:spLocks noEditPoints="1"/>
          </p:cNvSpPr>
          <p:nvPr userDrawn="1"/>
        </p:nvSpPr>
        <p:spPr bwMode="auto">
          <a:xfrm>
            <a:off x="838200" y="3009900"/>
            <a:ext cx="1467683" cy="1371600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3619500"/>
            <a:ext cx="143256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eiusomd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17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xt Only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>
            <a:spLocks noEditPoints="1"/>
          </p:cNvSpPr>
          <p:nvPr userDrawn="1"/>
        </p:nvSpPr>
        <p:spPr bwMode="auto">
          <a:xfrm>
            <a:off x="838200" y="3009900"/>
            <a:ext cx="1467683" cy="1371600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3619500"/>
            <a:ext cx="143256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eiusomd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00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xt Only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>
            <a:spLocks noEditPoints="1"/>
          </p:cNvSpPr>
          <p:nvPr userDrawn="1"/>
        </p:nvSpPr>
        <p:spPr bwMode="auto">
          <a:xfrm>
            <a:off x="838200" y="3009900"/>
            <a:ext cx="1467683" cy="1371600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3619500"/>
            <a:ext cx="143256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eiusomd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00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>
            <a:spLocks noEditPoints="1"/>
          </p:cNvSpPr>
          <p:nvPr userDrawn="1"/>
        </p:nvSpPr>
        <p:spPr bwMode="auto">
          <a:xfrm>
            <a:off x="838200" y="3009900"/>
            <a:ext cx="1467683" cy="1371600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rgbClr val="2BC3E1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3619500"/>
            <a:ext cx="143256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i="1">
                <a:solidFill>
                  <a:srgbClr val="164F57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eiusomd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2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hoto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 smtClean="0">
              <a:solidFill>
                <a:schemeClr val="bg1"/>
              </a:solidFill>
            </a:endParaRP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1430000" y="3086100"/>
            <a:ext cx="4114800" cy="41148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838200" y="3009900"/>
            <a:ext cx="1467683" cy="1371600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3619500"/>
            <a:ext cx="93726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eiusomd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85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hoto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 smtClean="0">
              <a:solidFill>
                <a:schemeClr val="bg1"/>
              </a:solidFill>
            </a:endParaRP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1430000" y="3086100"/>
            <a:ext cx="4114800" cy="41148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838200" y="3009900"/>
            <a:ext cx="1467683" cy="1371600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3619500"/>
            <a:ext cx="93726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eiusomd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85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79"/>
            <a:ext cx="18306451" cy="9034779"/>
          </a:xfrm>
          <a:prstGeom prst="rect">
            <a:avLst/>
          </a:prstGeom>
        </p:spPr>
      </p:pic>
      <p:pic>
        <p:nvPicPr>
          <p:cNvPr id="3" name="Picture 2" descr="Capture-4C-Blue-Horizontal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6600" y="9258300"/>
            <a:ext cx="3104444" cy="762000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2667000" y="4686300"/>
            <a:ext cx="1074420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400" dirty="0" smtClean="0">
                <a:solidFill>
                  <a:schemeClr val="bg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  <a:t>Subheading</a:t>
            </a:r>
            <a:endParaRPr lang="en-US" dirty="0"/>
          </a:p>
        </p:txBody>
      </p:sp>
      <p:sp>
        <p:nvSpPr>
          <p:cNvPr id="9" name="Title 11"/>
          <p:cNvSpPr>
            <a:spLocks noGrp="1"/>
          </p:cNvSpPr>
          <p:nvPr>
            <p:ph type="title" hasCustomPrompt="1"/>
          </p:nvPr>
        </p:nvSpPr>
        <p:spPr>
          <a:xfrm>
            <a:off x="2667000" y="2933700"/>
            <a:ext cx="14401800" cy="1714500"/>
          </a:xfrm>
          <a:prstGeom prst="rect">
            <a:avLst/>
          </a:prstGeom>
        </p:spPr>
        <p:txBody>
          <a:bodyPr vert="horz" anchor="b" anchorCtr="0"/>
          <a:lstStyle>
            <a:lvl1pPr>
              <a:defRPr b="1" cap="all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1430000" y="3086100"/>
            <a:ext cx="4114800" cy="4114800"/>
          </a:xfrm>
          <a:prstGeom prst="ellipse">
            <a:avLst/>
          </a:prstGeom>
          <a:ln w="19050">
            <a:solidFill>
              <a:schemeClr val="accent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Freeform 8"/>
          <p:cNvSpPr>
            <a:spLocks noEditPoints="1"/>
          </p:cNvSpPr>
          <p:nvPr userDrawn="1"/>
        </p:nvSpPr>
        <p:spPr bwMode="auto">
          <a:xfrm>
            <a:off x="838200" y="3009900"/>
            <a:ext cx="1467683" cy="1371600"/>
          </a:xfrm>
          <a:custGeom>
            <a:avLst/>
            <a:gdLst>
              <a:gd name="T0" fmla="*/ 79 w 185"/>
              <a:gd name="T1" fmla="*/ 8 h 172"/>
              <a:gd name="T2" fmla="*/ 79 w 185"/>
              <a:gd name="T3" fmla="*/ 38 h 172"/>
              <a:gd name="T4" fmla="*/ 72 w 185"/>
              <a:gd name="T5" fmla="*/ 46 h 172"/>
              <a:gd name="T6" fmla="*/ 48 w 185"/>
              <a:gd name="T7" fmla="*/ 91 h 172"/>
              <a:gd name="T8" fmla="*/ 72 w 185"/>
              <a:gd name="T9" fmla="*/ 91 h 172"/>
              <a:gd name="T10" fmla="*/ 79 w 185"/>
              <a:gd name="T11" fmla="*/ 99 h 172"/>
              <a:gd name="T12" fmla="*/ 79 w 185"/>
              <a:gd name="T13" fmla="*/ 164 h 172"/>
              <a:gd name="T14" fmla="*/ 72 w 185"/>
              <a:gd name="T15" fmla="*/ 172 h 172"/>
              <a:gd name="T16" fmla="*/ 8 w 185"/>
              <a:gd name="T17" fmla="*/ 172 h 172"/>
              <a:gd name="T18" fmla="*/ 0 w 185"/>
              <a:gd name="T19" fmla="*/ 164 h 172"/>
              <a:gd name="T20" fmla="*/ 0 w 185"/>
              <a:gd name="T21" fmla="*/ 99 h 172"/>
              <a:gd name="T22" fmla="*/ 4 w 185"/>
              <a:gd name="T23" fmla="*/ 59 h 172"/>
              <a:gd name="T24" fmla="*/ 18 w 185"/>
              <a:gd name="T25" fmla="*/ 28 h 172"/>
              <a:gd name="T26" fmla="*/ 41 w 185"/>
              <a:gd name="T27" fmla="*/ 7 h 172"/>
              <a:gd name="T28" fmla="*/ 72 w 185"/>
              <a:gd name="T29" fmla="*/ 0 h 172"/>
              <a:gd name="T30" fmla="*/ 79 w 185"/>
              <a:gd name="T31" fmla="*/ 8 h 172"/>
              <a:gd name="T32" fmla="*/ 177 w 185"/>
              <a:gd name="T33" fmla="*/ 46 h 172"/>
              <a:gd name="T34" fmla="*/ 185 w 185"/>
              <a:gd name="T35" fmla="*/ 38 h 172"/>
              <a:gd name="T36" fmla="*/ 185 w 185"/>
              <a:gd name="T37" fmla="*/ 8 h 172"/>
              <a:gd name="T38" fmla="*/ 177 w 185"/>
              <a:gd name="T39" fmla="*/ 0 h 172"/>
              <a:gd name="T40" fmla="*/ 146 w 185"/>
              <a:gd name="T41" fmla="*/ 7 h 172"/>
              <a:gd name="T42" fmla="*/ 123 w 185"/>
              <a:gd name="T43" fmla="*/ 28 h 172"/>
              <a:gd name="T44" fmla="*/ 109 w 185"/>
              <a:gd name="T45" fmla="*/ 59 h 172"/>
              <a:gd name="T46" fmla="*/ 105 w 185"/>
              <a:gd name="T47" fmla="*/ 99 h 172"/>
              <a:gd name="T48" fmla="*/ 105 w 185"/>
              <a:gd name="T49" fmla="*/ 164 h 172"/>
              <a:gd name="T50" fmla="*/ 113 w 185"/>
              <a:gd name="T51" fmla="*/ 172 h 172"/>
              <a:gd name="T52" fmla="*/ 177 w 185"/>
              <a:gd name="T53" fmla="*/ 172 h 172"/>
              <a:gd name="T54" fmla="*/ 185 w 185"/>
              <a:gd name="T55" fmla="*/ 164 h 172"/>
              <a:gd name="T56" fmla="*/ 185 w 185"/>
              <a:gd name="T57" fmla="*/ 99 h 172"/>
              <a:gd name="T58" fmla="*/ 177 w 185"/>
              <a:gd name="T59" fmla="*/ 91 h 172"/>
              <a:gd name="T60" fmla="*/ 153 w 185"/>
              <a:gd name="T61" fmla="*/ 91 h 172"/>
              <a:gd name="T62" fmla="*/ 177 w 185"/>
              <a:gd name="T63" fmla="*/ 46 h 172"/>
              <a:gd name="T64" fmla="*/ 177 w 185"/>
              <a:gd name="T65" fmla="*/ 46 h 172"/>
              <a:gd name="T66" fmla="*/ 177 w 185"/>
              <a:gd name="T67" fmla="*/ 4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72">
                <a:moveTo>
                  <a:pt x="79" y="8"/>
                </a:moveTo>
                <a:cubicBezTo>
                  <a:pt x="79" y="38"/>
                  <a:pt x="79" y="38"/>
                  <a:pt x="79" y="38"/>
                </a:cubicBezTo>
                <a:cubicBezTo>
                  <a:pt x="79" y="43"/>
                  <a:pt x="76" y="46"/>
                  <a:pt x="72" y="46"/>
                </a:cubicBezTo>
                <a:cubicBezTo>
                  <a:pt x="57" y="46"/>
                  <a:pt x="49" y="61"/>
                  <a:pt x="48" y="91"/>
                </a:cubicBezTo>
                <a:cubicBezTo>
                  <a:pt x="72" y="91"/>
                  <a:pt x="72" y="91"/>
                  <a:pt x="72" y="91"/>
                </a:cubicBezTo>
                <a:cubicBezTo>
                  <a:pt x="76" y="91"/>
                  <a:pt x="79" y="95"/>
                  <a:pt x="79" y="99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9" y="168"/>
                  <a:pt x="76" y="172"/>
                  <a:pt x="72" y="172"/>
                </a:cubicBezTo>
                <a:cubicBezTo>
                  <a:pt x="8" y="172"/>
                  <a:pt x="8" y="172"/>
                  <a:pt x="8" y="172"/>
                </a:cubicBezTo>
                <a:cubicBezTo>
                  <a:pt x="3" y="172"/>
                  <a:pt x="0" y="168"/>
                  <a:pt x="0" y="164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4"/>
                  <a:pt x="1" y="71"/>
                  <a:pt x="4" y="59"/>
                </a:cubicBezTo>
                <a:cubicBezTo>
                  <a:pt x="7" y="47"/>
                  <a:pt x="12" y="37"/>
                  <a:pt x="18" y="28"/>
                </a:cubicBezTo>
                <a:cubicBezTo>
                  <a:pt x="24" y="19"/>
                  <a:pt x="32" y="12"/>
                  <a:pt x="41" y="7"/>
                </a:cubicBezTo>
                <a:cubicBezTo>
                  <a:pt x="50" y="2"/>
                  <a:pt x="60" y="0"/>
                  <a:pt x="72" y="0"/>
                </a:cubicBezTo>
                <a:cubicBezTo>
                  <a:pt x="76" y="0"/>
                  <a:pt x="79" y="3"/>
                  <a:pt x="79" y="8"/>
                </a:cubicBezTo>
                <a:close/>
                <a:moveTo>
                  <a:pt x="177" y="46"/>
                </a:moveTo>
                <a:cubicBezTo>
                  <a:pt x="181" y="46"/>
                  <a:pt x="185" y="43"/>
                  <a:pt x="185" y="38"/>
                </a:cubicBezTo>
                <a:cubicBezTo>
                  <a:pt x="185" y="8"/>
                  <a:pt x="185" y="8"/>
                  <a:pt x="185" y="8"/>
                </a:cubicBezTo>
                <a:cubicBezTo>
                  <a:pt x="185" y="3"/>
                  <a:pt x="181" y="0"/>
                  <a:pt x="177" y="0"/>
                </a:cubicBezTo>
                <a:cubicBezTo>
                  <a:pt x="165" y="0"/>
                  <a:pt x="155" y="2"/>
                  <a:pt x="146" y="7"/>
                </a:cubicBezTo>
                <a:cubicBezTo>
                  <a:pt x="137" y="12"/>
                  <a:pt x="129" y="19"/>
                  <a:pt x="123" y="28"/>
                </a:cubicBezTo>
                <a:cubicBezTo>
                  <a:pt x="117" y="37"/>
                  <a:pt x="112" y="47"/>
                  <a:pt x="109" y="59"/>
                </a:cubicBezTo>
                <a:cubicBezTo>
                  <a:pt x="107" y="71"/>
                  <a:pt x="105" y="84"/>
                  <a:pt x="105" y="99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5" y="168"/>
                  <a:pt x="108" y="172"/>
                  <a:pt x="113" y="172"/>
                </a:cubicBezTo>
                <a:cubicBezTo>
                  <a:pt x="177" y="172"/>
                  <a:pt x="177" y="172"/>
                  <a:pt x="177" y="172"/>
                </a:cubicBezTo>
                <a:cubicBezTo>
                  <a:pt x="181" y="172"/>
                  <a:pt x="185" y="168"/>
                  <a:pt x="185" y="164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5"/>
                  <a:pt x="181" y="91"/>
                  <a:pt x="177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4" y="61"/>
                  <a:pt x="162" y="46"/>
                  <a:pt x="177" y="46"/>
                </a:cubicBezTo>
                <a:close/>
                <a:moveTo>
                  <a:pt x="177" y="46"/>
                </a:moveTo>
                <a:cubicBezTo>
                  <a:pt x="177" y="46"/>
                  <a:pt x="177" y="46"/>
                  <a:pt x="177" y="46"/>
                </a:cubicBezTo>
              </a:path>
            </a:pathLst>
          </a:custGeom>
          <a:solidFill>
            <a:srgbClr val="2BC3E1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3619500"/>
            <a:ext cx="92964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i="1">
                <a:solidFill>
                  <a:srgbClr val="164F57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eiusomd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0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 smtClean="0">
              <a:solidFill>
                <a:schemeClr val="bg1"/>
              </a:solidFill>
            </a:endParaRP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716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864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6012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762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 smtClean="0">
              <a:solidFill>
                <a:schemeClr val="bg1"/>
              </a:solidFill>
            </a:endParaRP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716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864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6012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3543300"/>
            <a:ext cx="3200400" cy="32004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762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71600" y="3543300"/>
            <a:ext cx="3200400" cy="3200400"/>
          </a:xfrm>
          <a:prstGeom prst="ellipse">
            <a:avLst/>
          </a:prstGeom>
          <a:ln w="19050">
            <a:solidFill>
              <a:schemeClr val="accent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86400" y="3543300"/>
            <a:ext cx="3200400" cy="3200400"/>
          </a:xfrm>
          <a:prstGeom prst="ellipse">
            <a:avLst/>
          </a:prstGeom>
          <a:ln w="19050">
            <a:solidFill>
              <a:schemeClr val="accent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601200" y="3543300"/>
            <a:ext cx="3200400" cy="3200400"/>
          </a:xfrm>
          <a:prstGeom prst="ellipse">
            <a:avLst/>
          </a:prstGeom>
          <a:ln w="19050">
            <a:solidFill>
              <a:schemeClr val="accent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3543300"/>
            <a:ext cx="3200400" cy="3200400"/>
          </a:xfrm>
          <a:prstGeom prst="ellipse">
            <a:avLst/>
          </a:prstGeom>
          <a:ln w="19050">
            <a:solidFill>
              <a:schemeClr val="accent1"/>
            </a:solidFill>
          </a:ln>
          <a:effectLst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uk-UA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89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l-Blue_Back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162800" y="6134100"/>
            <a:ext cx="41389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Capture Higher Ed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2303 River Road, Suite 201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Louisville, KY 40206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502.585.9033  | 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www.capturehighered.com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 descr="Logo-stacked-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2247900"/>
            <a:ext cx="4419600" cy="33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79"/>
            <a:ext cx="18288000" cy="9017779"/>
          </a:xfrm>
          <a:prstGeom prst="rect">
            <a:avLst/>
          </a:prstGeom>
        </p:spPr>
      </p:pic>
      <p:pic>
        <p:nvPicPr>
          <p:cNvPr id="3" name="Picture 2" descr="Capture-4C-Blue-Horizontal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6600" y="9258300"/>
            <a:ext cx="3104444" cy="762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2667000" y="4686300"/>
            <a:ext cx="1074420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400" dirty="0" smtClean="0">
                <a:solidFill>
                  <a:schemeClr val="bg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  <a:t>Subheading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667000" y="2933700"/>
            <a:ext cx="14401800" cy="1714500"/>
          </a:xfrm>
          <a:prstGeom prst="rect">
            <a:avLst/>
          </a:prstGeom>
        </p:spPr>
        <p:txBody>
          <a:bodyPr vert="horz" anchor="b" anchorCtr="0"/>
          <a:lstStyle>
            <a:lvl1pPr>
              <a:defRPr b="1" cap="all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2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l-Blue_Back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 descr="white-icon.png"/>
          <p:cNvPicPr>
            <a:picLocks noChangeAspect="1"/>
          </p:cNvPicPr>
          <p:nvPr userDrawn="1"/>
        </p:nvPicPr>
        <p:blipFill rotWithShape="1">
          <a:blip r:embed="rId3" cstate="print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3500"/>
            <a:ext cx="3894340" cy="76962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648200" y="2628900"/>
            <a:ext cx="11353800" cy="2057400"/>
          </a:xfrm>
          <a:prstGeom prst="rect">
            <a:avLst/>
          </a:prstGeom>
        </p:spPr>
        <p:txBody>
          <a:bodyPr vert="horz" anchor="b" anchorCtr="0"/>
          <a:lstStyle>
            <a:lvl1pPr>
              <a:defRPr b="1" i="0" cap="all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Section Break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648200" y="4838700"/>
            <a:ext cx="11582400" cy="1828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3" name="Picture 2" descr="white-icon.png"/>
          <p:cNvPicPr>
            <a:picLocks noChangeAspect="1"/>
          </p:cNvPicPr>
          <p:nvPr userDrawn="1"/>
        </p:nvPicPr>
        <p:blipFill rotWithShape="1">
          <a:blip r:embed="rId2" cstate="print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3500"/>
            <a:ext cx="3894340" cy="7696200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648200" y="2628900"/>
            <a:ext cx="11353800" cy="2057400"/>
          </a:xfrm>
          <a:prstGeom prst="rect">
            <a:avLst/>
          </a:prstGeom>
        </p:spPr>
        <p:txBody>
          <a:bodyPr vert="horz" anchor="b" anchorCtr="0"/>
          <a:lstStyle>
            <a:lvl1pPr>
              <a:defRPr b="1" i="0" cap="all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Section Break</a:t>
            </a:r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648200" y="4838700"/>
            <a:ext cx="11582400" cy="1828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2193C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3" name="Picture 2" descr="white-icon.png"/>
          <p:cNvPicPr>
            <a:picLocks noChangeAspect="1"/>
          </p:cNvPicPr>
          <p:nvPr userDrawn="1"/>
        </p:nvPicPr>
        <p:blipFill rotWithShape="1">
          <a:blip r:embed="rId2" cstate="print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3500"/>
            <a:ext cx="3894340" cy="7696200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648200" y="2628900"/>
            <a:ext cx="11353800" cy="2057400"/>
          </a:xfrm>
          <a:prstGeom prst="rect">
            <a:avLst/>
          </a:prstGeom>
        </p:spPr>
        <p:txBody>
          <a:bodyPr vert="horz" anchor="b" anchorCtr="0"/>
          <a:lstStyle>
            <a:lvl1pPr>
              <a:defRPr b="1" i="0" cap="all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Section Break</a:t>
            </a:r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648200" y="4838700"/>
            <a:ext cx="11582400" cy="1828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8267700" cy="13503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uk-UA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2552700"/>
            <a:ext cx="16154400" cy="5562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l-Blue_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0" y="0"/>
            <a:ext cx="18288000" cy="2169397"/>
          </a:xfrm>
          <a:prstGeom prst="rect">
            <a:avLst/>
          </a:prstGeom>
        </p:spPr>
      </p:pic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2628900"/>
            <a:ext cx="16154400" cy="5486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2628900"/>
            <a:ext cx="16154400" cy="5486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e-4C-Blue-Horizontal.eps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258300"/>
            <a:ext cx="22352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87" r:id="rId2"/>
    <p:sldLayoutId id="2147483788" r:id="rId3"/>
    <p:sldLayoutId id="2147483794" r:id="rId4"/>
    <p:sldLayoutId id="2147483796" r:id="rId5"/>
    <p:sldLayoutId id="2147483798" r:id="rId6"/>
    <p:sldLayoutId id="2147483664" r:id="rId7"/>
    <p:sldLayoutId id="2147483680" r:id="rId8"/>
    <p:sldLayoutId id="2147483807" r:id="rId9"/>
    <p:sldLayoutId id="2147483808" r:id="rId10"/>
    <p:sldLayoutId id="2147483697" r:id="rId11"/>
    <p:sldLayoutId id="2147483805" r:id="rId12"/>
    <p:sldLayoutId id="2147483806" r:id="rId13"/>
    <p:sldLayoutId id="2147483790" r:id="rId14"/>
    <p:sldLayoutId id="2147483804" r:id="rId15"/>
    <p:sldLayoutId id="2147483803" r:id="rId16"/>
    <p:sldLayoutId id="2147483791" r:id="rId17"/>
    <p:sldLayoutId id="2147483801" r:id="rId18"/>
    <p:sldLayoutId id="2147483802" r:id="rId19"/>
    <p:sldLayoutId id="2147483792" r:id="rId20"/>
    <p:sldLayoutId id="2147483799" r:id="rId21"/>
    <p:sldLayoutId id="2147483800" r:id="rId22"/>
    <p:sldLayoutId id="2147483793" r:id="rId23"/>
    <p:sldLayoutId id="2147483789" r:id="rId24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s://admissions.ku.edu/?is_test=1&amp;content_id=76" TargetMode="External"/><Relationship Id="rId5" Type="http://schemas.openxmlformats.org/officeDocument/2006/relationships/image" Target="../media/image38.png"/><Relationship Id="rId6" Type="http://schemas.openxmlformats.org/officeDocument/2006/relationships/hyperlink" Target="file://localhost/Users/jboyle/Downloads/unity-popover-apply.gif" TargetMode="External"/><Relationship Id="rId7" Type="http://schemas.openxmlformats.org/officeDocument/2006/relationships/image" Target="../media/image39.png"/><Relationship Id="rId8" Type="http://schemas.openxmlformats.org/officeDocument/2006/relationships/hyperlink" Target="https://suffolk.capturehighered.net/media/email/ram.gif" TargetMode="External"/><Relationship Id="rId9" Type="http://schemas.openxmlformats.org/officeDocument/2006/relationships/image" Target="../media/image40.png"/><Relationship Id="rId10" Type="http://schemas.openxmlformats.org/officeDocument/2006/relationships/hyperlink" Target="https://smcvt.capturehighered.net/media/email/welcomeemail.gif" TargetMode="External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unity.capturehighered.net/media/email/info-location.g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nFaEPe6T_m4" TargetMode="Externa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beloit.edu/mindset/2021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-4C-Blue-Horizont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6600" y="9258300"/>
            <a:ext cx="3104444" cy="762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667000" y="4686300"/>
            <a:ext cx="14249400" cy="2514600"/>
          </a:xfrm>
        </p:spPr>
        <p:txBody>
          <a:bodyPr/>
          <a:lstStyle/>
          <a:p>
            <a:r>
              <a:rPr lang="en-US" i="1" dirty="0" smtClean="0"/>
              <a:t>A Conversation With Sean Hill, Senior Content Writer, and Jacqui Weishaar, Senior Communications Specialist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From </a:t>
            </a:r>
            <a:r>
              <a:rPr lang="en-US" dirty="0"/>
              <a:t>A </a:t>
            </a:r>
            <a:r>
              <a:rPr lang="en-US" dirty="0" smtClean="0"/>
              <a:t>👉 to Gen Z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14097000" cy="1038746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smtClean="0"/>
              <a:t>Student Voices to Tell Your Story (Slide 1)</a:t>
            </a:r>
            <a:endParaRPr lang="en-US" dirty="0"/>
          </a:p>
        </p:txBody>
      </p:sp>
      <p:pic>
        <p:nvPicPr>
          <p:cNvPr id="4" name="Picture 3" descr="Screen Shot 2018-07-24 at 3.1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362700"/>
            <a:ext cx="6819900" cy="3263900"/>
          </a:xfrm>
          <a:prstGeom prst="rect">
            <a:avLst/>
          </a:prstGeom>
          <a:ln>
            <a:solidFill>
              <a:srgbClr val="727272"/>
            </a:solidFill>
          </a:ln>
        </p:spPr>
      </p:pic>
      <p:pic>
        <p:nvPicPr>
          <p:cNvPr id="5" name="Picture 4" descr="Screen Shot 2018-07-24 at 3.2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562100"/>
            <a:ext cx="7327900" cy="4559300"/>
          </a:xfrm>
          <a:prstGeom prst="rect">
            <a:avLst/>
          </a:prstGeom>
        </p:spPr>
      </p:pic>
      <p:pic>
        <p:nvPicPr>
          <p:cNvPr id="6" name="Picture 5" descr="Screen Shot 2018-07-24 at 3.27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09701"/>
            <a:ext cx="7536899" cy="7696200"/>
          </a:xfrm>
          <a:prstGeom prst="rect">
            <a:avLst/>
          </a:prstGeom>
          <a:ln>
            <a:solidFill>
              <a:srgbClr val="727272"/>
            </a:solidFill>
          </a:ln>
        </p:spPr>
      </p:pic>
    </p:spTree>
    <p:extLst>
      <p:ext uri="{BB962C8B-B14F-4D97-AF65-F5344CB8AC3E}">
        <p14:creationId xmlns:p14="http://schemas.microsoft.com/office/powerpoint/2010/main" val="39961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500"/>
            <a:ext cx="13601700" cy="1038657"/>
          </a:xfrm>
        </p:spPr>
        <p:txBody>
          <a:bodyPr/>
          <a:lstStyle/>
          <a:p>
            <a:r>
              <a:rPr lang="en-US" dirty="0"/>
              <a:t>Use Student Voices to Tell Your Story (Slide </a:t>
            </a:r>
            <a:r>
              <a:rPr lang="en-US" dirty="0" smtClean="0"/>
              <a:t>2)</a:t>
            </a:r>
            <a:endParaRPr lang="en-US" dirty="0"/>
          </a:p>
        </p:txBody>
      </p:sp>
      <p:pic>
        <p:nvPicPr>
          <p:cNvPr id="7" name="Picture 6" descr="Screen Shot 2018-07-24 at 3.35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19300"/>
            <a:ext cx="6629400" cy="6971248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8" name="Picture 7" descr="Screen Shot 2018-07-24 at 4.0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324100"/>
            <a:ext cx="7277100" cy="6362700"/>
          </a:xfrm>
          <a:prstGeom prst="rect">
            <a:avLst/>
          </a:prstGeom>
          <a:ln>
            <a:solidFill>
              <a:srgbClr val="ABABAB"/>
            </a:solidFill>
          </a:ln>
        </p:spPr>
      </p:pic>
    </p:spTree>
    <p:extLst>
      <p:ext uri="{BB962C8B-B14F-4D97-AF65-F5344CB8AC3E}">
        <p14:creationId xmlns:p14="http://schemas.microsoft.com/office/powerpoint/2010/main" val="4974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6700"/>
            <a:ext cx="11925300" cy="762000"/>
          </a:xfrm>
        </p:spPr>
        <p:txBody>
          <a:bodyPr/>
          <a:lstStyle/>
          <a:p>
            <a:r>
              <a:rPr lang="en-US" dirty="0" smtClean="0"/>
              <a:t>Communicate Visually — Through Videos</a:t>
            </a:r>
            <a:endParaRPr lang="en-US" dirty="0"/>
          </a:p>
        </p:txBody>
      </p:sp>
      <p:pic>
        <p:nvPicPr>
          <p:cNvPr id="5" name="Picture 4" descr="Screen Shot 2018-07-24 at 3.0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57300"/>
            <a:ext cx="7404100" cy="4711700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8" name="Picture 7" descr="Screen Shot 2018-07-24 at 3.2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210300"/>
            <a:ext cx="5791200" cy="295650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 descr="Screen Shot 2018-07-25 at 10.25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295900"/>
            <a:ext cx="5541579" cy="4343400"/>
          </a:xfrm>
          <a:prstGeom prst="rect">
            <a:avLst/>
          </a:prstGeom>
          <a:ln>
            <a:solidFill>
              <a:srgbClr val="727272"/>
            </a:solidFill>
          </a:ln>
        </p:spPr>
      </p:pic>
      <p:pic>
        <p:nvPicPr>
          <p:cNvPr id="4" name="Picture 3" descr="Screen Shot 2018-07-25 at 11.28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257300"/>
            <a:ext cx="7975600" cy="3759200"/>
          </a:xfrm>
          <a:prstGeom prst="rect">
            <a:avLst/>
          </a:prstGeom>
          <a:ln>
            <a:solidFill>
              <a:srgbClr val="727272"/>
            </a:solidFill>
          </a:ln>
        </p:spPr>
      </p:pic>
    </p:spTree>
    <p:extLst>
      <p:ext uri="{BB962C8B-B14F-4D97-AF65-F5344CB8AC3E}">
        <p14:creationId xmlns:p14="http://schemas.microsoft.com/office/powerpoint/2010/main" val="36781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42900"/>
            <a:ext cx="15354300" cy="533400"/>
          </a:xfrm>
        </p:spPr>
        <p:txBody>
          <a:bodyPr/>
          <a:lstStyle/>
          <a:p>
            <a:r>
              <a:rPr lang="en-US" dirty="0" smtClean="0"/>
              <a:t>Communicate Visually — Through Engaging Graphics</a:t>
            </a:r>
            <a:endParaRPr lang="en-US" dirty="0"/>
          </a:p>
        </p:txBody>
      </p:sp>
      <p:pic>
        <p:nvPicPr>
          <p:cNvPr id="3" name="Picture 2" descr="Screen Shot 2018-07-24 at 3.2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81100"/>
            <a:ext cx="6654800" cy="4686300"/>
          </a:xfrm>
          <a:prstGeom prst="rect">
            <a:avLst/>
          </a:prstGeom>
          <a:ln>
            <a:solidFill>
              <a:srgbClr val="727272"/>
            </a:solidFill>
          </a:ln>
        </p:spPr>
      </p:pic>
      <p:pic>
        <p:nvPicPr>
          <p:cNvPr id="5" name="Picture 4" descr="Screen Shot 2018-07-24 at 3.2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04900"/>
            <a:ext cx="5867400" cy="426312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Screen Shot 2018-07-24 at 3.34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57900"/>
            <a:ext cx="5791200" cy="3306248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Screen Shot 2018-07-25 at 11.30.0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448300"/>
            <a:ext cx="5791200" cy="46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16383000" cy="727122"/>
          </a:xfrm>
        </p:spPr>
        <p:txBody>
          <a:bodyPr/>
          <a:lstStyle/>
          <a:p>
            <a:r>
              <a:rPr lang="en-US" dirty="0"/>
              <a:t>😍😍</a:t>
            </a:r>
            <a:r>
              <a:rPr lang="en-US" dirty="0" smtClean="0"/>
              <a:t>😍 Communicate Visually — Through </a:t>
            </a:r>
            <a:r>
              <a:rPr lang="en-US" dirty="0" err="1" smtClean="0"/>
              <a:t>Emojis</a:t>
            </a:r>
            <a:r>
              <a:rPr lang="en-US" dirty="0"/>
              <a:t> 😍😍😍</a:t>
            </a:r>
          </a:p>
        </p:txBody>
      </p:sp>
      <p:pic>
        <p:nvPicPr>
          <p:cNvPr id="4" name="Picture 3" descr="Screen Shot 2018-07-24 at 3.12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47900"/>
            <a:ext cx="7632700" cy="671830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Screen Shot 2018-07-24 at 3.57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171700"/>
            <a:ext cx="6647155" cy="685800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Screen Shot 2018-07-24 at 3.58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81100"/>
            <a:ext cx="6502400" cy="812800"/>
          </a:xfrm>
          <a:prstGeom prst="rect">
            <a:avLst/>
          </a:prstGeom>
          <a:ln>
            <a:solidFill>
              <a:srgbClr val="727272"/>
            </a:solidFill>
          </a:ln>
        </p:spPr>
      </p:pic>
    </p:spTree>
    <p:extLst>
      <p:ext uri="{BB962C8B-B14F-4D97-AF65-F5344CB8AC3E}">
        <p14:creationId xmlns:p14="http://schemas.microsoft.com/office/powerpoint/2010/main" val="12292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59788"/>
            <a:ext cx="10477500" cy="1973617"/>
          </a:xfrm>
        </p:spPr>
        <p:txBody>
          <a:bodyPr/>
          <a:lstStyle/>
          <a:p>
            <a:r>
              <a:rPr lang="en-US" dirty="0" smtClean="0"/>
              <a:t>Communicate Visually — Through Eye-Catching Images of Students</a:t>
            </a:r>
            <a:endParaRPr lang="en-US" dirty="0"/>
          </a:p>
        </p:txBody>
      </p:sp>
      <p:pic>
        <p:nvPicPr>
          <p:cNvPr id="4" name="Picture 3" descr="Screen Shot 2018-07-24 at 3.2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8900"/>
            <a:ext cx="5562600" cy="5894145"/>
          </a:xfrm>
          <a:prstGeom prst="rect">
            <a:avLst/>
          </a:prstGeom>
        </p:spPr>
      </p:pic>
      <p:pic>
        <p:nvPicPr>
          <p:cNvPr id="5" name="Picture 4" descr="Screen Shot 2018-07-24 at 3.43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5500"/>
            <a:ext cx="5715000" cy="4569710"/>
          </a:xfrm>
          <a:prstGeom prst="rect">
            <a:avLst/>
          </a:prstGeom>
        </p:spPr>
      </p:pic>
      <p:pic>
        <p:nvPicPr>
          <p:cNvPr id="6" name="Picture 5" descr="Screen Shot 2018-07-24 at 4.03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905500"/>
            <a:ext cx="5875045" cy="3352364"/>
          </a:xfrm>
          <a:prstGeom prst="rect">
            <a:avLst/>
          </a:prstGeom>
        </p:spPr>
      </p:pic>
      <p:pic>
        <p:nvPicPr>
          <p:cNvPr id="3" name="Picture 2" descr="Screen Shot 2018-07-25 at 11.04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972" y="419100"/>
            <a:ext cx="6208129" cy="5257800"/>
          </a:xfrm>
          <a:prstGeom prst="rect">
            <a:avLst/>
          </a:prstGeom>
        </p:spPr>
      </p:pic>
      <p:pic>
        <p:nvPicPr>
          <p:cNvPr id="7" name="Picture 6" descr="Screen Shot 2018-07-25 at 11.26.4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896100"/>
            <a:ext cx="558948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563"/>
            <a:ext cx="11277600" cy="487313"/>
          </a:xfrm>
        </p:spPr>
        <p:txBody>
          <a:bodyPr/>
          <a:lstStyle/>
          <a:p>
            <a:r>
              <a:rPr lang="en-US" sz="2800" dirty="0" smtClean="0"/>
              <a:t>Communicate Visually — Through GIFs</a:t>
            </a:r>
            <a:endParaRPr lang="en-US" sz="2800" dirty="0"/>
          </a:p>
        </p:txBody>
      </p:sp>
      <p:pic>
        <p:nvPicPr>
          <p:cNvPr id="7" name="Picture 6" descr="Screen Shot 2018-07-24 at 3.32.2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9700"/>
            <a:ext cx="7137400" cy="3721100"/>
          </a:xfrm>
          <a:prstGeom prst="rect">
            <a:avLst/>
          </a:prstGeom>
          <a:ln>
            <a:solidFill>
              <a:srgbClr val="727272"/>
            </a:solidFill>
          </a:ln>
        </p:spPr>
      </p:pic>
      <p:pic>
        <p:nvPicPr>
          <p:cNvPr id="8" name="Picture 7" descr="Screen Shot 2018-07-24 at 3.38.15 PM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9100"/>
            <a:ext cx="3911600" cy="9194800"/>
          </a:xfrm>
          <a:prstGeom prst="rect">
            <a:avLst/>
          </a:prstGeom>
        </p:spPr>
      </p:pic>
      <p:pic>
        <p:nvPicPr>
          <p:cNvPr id="9" name="Picture 8" descr="Screen Shot 2018-07-24 at 3.39.50 PM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571500"/>
            <a:ext cx="4518223" cy="4495800"/>
          </a:xfrm>
          <a:prstGeom prst="rect">
            <a:avLst/>
          </a:prstGeom>
        </p:spPr>
      </p:pic>
      <p:pic>
        <p:nvPicPr>
          <p:cNvPr id="10" name="Picture 9" descr="Screen Shot 2018-07-24 at 4.07.04 PM.pn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19700"/>
            <a:ext cx="6743700" cy="3835400"/>
          </a:xfrm>
          <a:prstGeom prst="rect">
            <a:avLst/>
          </a:prstGeom>
        </p:spPr>
      </p:pic>
      <p:pic>
        <p:nvPicPr>
          <p:cNvPr id="11" name="Picture 10" descr="Screen Shot 2018-07-24 at 4.08.21 PM.png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5829300"/>
            <a:ext cx="6011783" cy="3529854"/>
          </a:xfrm>
          <a:prstGeom prst="rect">
            <a:avLst/>
          </a:prstGeom>
          <a:ln>
            <a:solidFill>
              <a:srgbClr val="ABABAB"/>
            </a:solidFill>
          </a:ln>
        </p:spPr>
      </p:pic>
    </p:spTree>
    <p:extLst>
      <p:ext uri="{BB962C8B-B14F-4D97-AF65-F5344CB8AC3E}">
        <p14:creationId xmlns:p14="http://schemas.microsoft.com/office/powerpoint/2010/main" val="32635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49013"/>
            <a:ext cx="17183100" cy="656590"/>
          </a:xfrm>
        </p:spPr>
        <p:txBody>
          <a:bodyPr/>
          <a:lstStyle/>
          <a:p>
            <a:r>
              <a:rPr lang="en-US" sz="4000" dirty="0"/>
              <a:t>Encourage the </a:t>
            </a:r>
            <a:r>
              <a:rPr lang="en-US" sz="4000" dirty="0" smtClean="0"/>
              <a:t>Student </a:t>
            </a:r>
            <a:r>
              <a:rPr lang="en-US" sz="4000" dirty="0"/>
              <a:t>to </a:t>
            </a:r>
            <a:r>
              <a:rPr lang="en-US" sz="4000" dirty="0" smtClean="0"/>
              <a:t>Get Connected Through Social Media</a:t>
            </a:r>
            <a:endParaRPr lang="en-US" sz="4000" dirty="0"/>
          </a:p>
        </p:txBody>
      </p:sp>
      <p:pic>
        <p:nvPicPr>
          <p:cNvPr id="4" name="Picture 3" descr="Screen Shot 2018-07-24 at 3.1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66900"/>
            <a:ext cx="6705600" cy="6769100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5" name="Picture 4" descr="Screen Shot 2018-07-24 at 3.23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866900"/>
            <a:ext cx="6972300" cy="4673600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3" name="Picture 2" descr="Screen Shot 2018-07-25 at 10.22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972300"/>
            <a:ext cx="876232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50840"/>
            <a:ext cx="8267700" cy="727122"/>
          </a:xfrm>
        </p:spPr>
        <p:txBody>
          <a:bodyPr/>
          <a:lstStyle/>
          <a:p>
            <a:r>
              <a:rPr lang="en-US" dirty="0" smtClean="0"/>
              <a:t>Focus on Affordability</a:t>
            </a:r>
            <a:endParaRPr lang="en-US" dirty="0"/>
          </a:p>
        </p:txBody>
      </p:sp>
      <p:pic>
        <p:nvPicPr>
          <p:cNvPr id="5" name="Picture 4" descr="Screen Shot 2018-07-24 at 3.1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38300"/>
            <a:ext cx="7047827" cy="7162800"/>
          </a:xfrm>
          <a:prstGeom prst="rect">
            <a:avLst/>
          </a:prstGeom>
        </p:spPr>
      </p:pic>
      <p:pic>
        <p:nvPicPr>
          <p:cNvPr id="6" name="Picture 5" descr="Screen Shot 2018-07-24 at 3.25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66700"/>
            <a:ext cx="5638800" cy="3791607"/>
          </a:xfrm>
          <a:prstGeom prst="rect">
            <a:avLst/>
          </a:prstGeom>
        </p:spPr>
      </p:pic>
      <p:pic>
        <p:nvPicPr>
          <p:cNvPr id="7" name="Picture 6" descr="Screen Shot 2018-07-24 at 3.26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7658100"/>
            <a:ext cx="6438900" cy="2501900"/>
          </a:xfrm>
          <a:prstGeom prst="rect">
            <a:avLst/>
          </a:prstGeom>
        </p:spPr>
      </p:pic>
      <p:pic>
        <p:nvPicPr>
          <p:cNvPr id="8" name="Picture 7" descr="Screen Shot 2018-07-24 at 3.33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229100"/>
            <a:ext cx="6997700" cy="3263900"/>
          </a:xfrm>
          <a:prstGeom prst="rect">
            <a:avLst/>
          </a:prstGeom>
          <a:ln>
            <a:solidFill>
              <a:srgbClr val="ABABAB"/>
            </a:solidFill>
          </a:ln>
        </p:spPr>
      </p:pic>
    </p:spTree>
    <p:extLst>
      <p:ext uri="{BB962C8B-B14F-4D97-AF65-F5344CB8AC3E}">
        <p14:creationId xmlns:p14="http://schemas.microsoft.com/office/powerpoint/2010/main" val="28520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50840"/>
            <a:ext cx="16649700" cy="727122"/>
          </a:xfrm>
        </p:spPr>
        <p:txBody>
          <a:bodyPr/>
          <a:lstStyle/>
          <a:p>
            <a:r>
              <a:rPr lang="en-US" dirty="0"/>
              <a:t>Meet the </a:t>
            </a:r>
            <a:r>
              <a:rPr lang="en-US" dirty="0" smtClean="0"/>
              <a:t>Student Where They Are</a:t>
            </a:r>
            <a:endParaRPr lang="en-US" dirty="0"/>
          </a:p>
        </p:txBody>
      </p:sp>
      <p:pic>
        <p:nvPicPr>
          <p:cNvPr id="4" name="Picture 3" descr="Screen Shot 2018-07-25 at 10.28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33500"/>
            <a:ext cx="3733800" cy="4043172"/>
          </a:xfrm>
          <a:prstGeom prst="rect">
            <a:avLst/>
          </a:prstGeom>
        </p:spPr>
      </p:pic>
      <p:pic>
        <p:nvPicPr>
          <p:cNvPr id="5" name="Picture 4" descr="Screen Shot 2018-07-25 at 10.29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95300"/>
            <a:ext cx="5396997" cy="4343400"/>
          </a:xfrm>
          <a:prstGeom prst="rect">
            <a:avLst/>
          </a:prstGeom>
        </p:spPr>
      </p:pic>
      <p:pic>
        <p:nvPicPr>
          <p:cNvPr id="6" name="Picture 5" descr="Screen Shot 2018-07-25 at 10.29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295900"/>
            <a:ext cx="4495800" cy="4584700"/>
          </a:xfrm>
          <a:prstGeom prst="rect">
            <a:avLst/>
          </a:prstGeom>
        </p:spPr>
      </p:pic>
      <p:pic>
        <p:nvPicPr>
          <p:cNvPr id="7" name="Picture 6" descr="Screen Shot 2018-07-25 at 10.30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896100"/>
            <a:ext cx="3520792" cy="3048000"/>
          </a:xfrm>
          <a:prstGeom prst="rect">
            <a:avLst/>
          </a:prstGeom>
        </p:spPr>
      </p:pic>
      <p:pic>
        <p:nvPicPr>
          <p:cNvPr id="10" name="Picture 9" descr="Screen Shot 2018-07-25 at 10.33.3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62100"/>
            <a:ext cx="6324600" cy="5092700"/>
          </a:xfrm>
          <a:prstGeom prst="rect">
            <a:avLst/>
          </a:prstGeom>
        </p:spPr>
      </p:pic>
      <p:pic>
        <p:nvPicPr>
          <p:cNvPr id="11" name="Picture 10" descr="Screen Shot 2018-07-25 at 10.35.0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524500"/>
            <a:ext cx="4406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25689"/>
            <a:ext cx="14363700" cy="854080"/>
          </a:xfrm>
        </p:spPr>
        <p:txBody>
          <a:bodyPr/>
          <a:lstStyle/>
          <a:p>
            <a:r>
              <a:rPr lang="en-US" sz="5400" dirty="0" smtClean="0"/>
              <a:t>Here’s the Game Plan for This Webinar</a:t>
            </a:r>
            <a:endParaRPr lang="en-US" sz="54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2324100"/>
            <a:ext cx="16154400" cy="6553200"/>
          </a:xfrm>
        </p:spPr>
        <p:txBody>
          <a:bodyPr/>
          <a:lstStyle/>
          <a:p>
            <a:r>
              <a:rPr lang="en-US" sz="4400" dirty="0" smtClean="0"/>
              <a:t>Start by talking about Gen Z and who they are to make sure we’re all on the same page.</a:t>
            </a:r>
          </a:p>
          <a:p>
            <a:r>
              <a:rPr lang="en-US" sz="4400" dirty="0" smtClean="0"/>
              <a:t>Discuss what will make Gen Z want to go to college.</a:t>
            </a:r>
          </a:p>
          <a:p>
            <a:r>
              <a:rPr lang="en-US" sz="4400" dirty="0" smtClean="0"/>
              <a:t>Go through Capture’s list of ways we are communicating effectively with Gen Z.</a:t>
            </a:r>
          </a:p>
          <a:p>
            <a:r>
              <a:rPr lang="en-US" sz="4400" dirty="0" smtClean="0"/>
              <a:t>Let’s talk about what all of you are doing and open the floor to questions!</a:t>
            </a:r>
          </a:p>
        </p:txBody>
      </p:sp>
    </p:spTree>
    <p:extLst>
      <p:ext uri="{BB962C8B-B14F-4D97-AF65-F5344CB8AC3E}">
        <p14:creationId xmlns:p14="http://schemas.microsoft.com/office/powerpoint/2010/main" val="37719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50840"/>
            <a:ext cx="16649700" cy="727122"/>
          </a:xfrm>
        </p:spPr>
        <p:txBody>
          <a:bodyPr/>
          <a:lstStyle/>
          <a:p>
            <a:r>
              <a:rPr lang="en-US" dirty="0" smtClean="0"/>
              <a:t>Get to the Point Quickly</a:t>
            </a:r>
            <a:endParaRPr lang="en-US" dirty="0"/>
          </a:p>
        </p:txBody>
      </p:sp>
      <p:pic>
        <p:nvPicPr>
          <p:cNvPr id="3" name="Picture 2" descr="Screen Shot 2018-07-25 at 10.37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09700"/>
            <a:ext cx="7556500" cy="7607300"/>
          </a:xfrm>
          <a:prstGeom prst="rect">
            <a:avLst/>
          </a:prstGeom>
        </p:spPr>
      </p:pic>
      <p:pic>
        <p:nvPicPr>
          <p:cNvPr id="8" name="Picture 7" descr="Screen Shot 2018-07-25 at 10.38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295900"/>
            <a:ext cx="6781800" cy="4567080"/>
          </a:xfrm>
          <a:prstGeom prst="rect">
            <a:avLst/>
          </a:prstGeom>
          <a:ln>
            <a:solidFill>
              <a:srgbClr val="727272"/>
            </a:solidFill>
          </a:ln>
        </p:spPr>
      </p:pic>
      <p:pic>
        <p:nvPicPr>
          <p:cNvPr id="9" name="Picture 8" descr="Screen Shot 2018-07-25 at 10.39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71500"/>
            <a:ext cx="582385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47700"/>
            <a:ext cx="8267700" cy="990600"/>
          </a:xfrm>
        </p:spPr>
        <p:txBody>
          <a:bodyPr/>
          <a:lstStyle/>
          <a:p>
            <a:r>
              <a:rPr lang="en-US" sz="6000" dirty="0" smtClean="0"/>
              <a:t>Try New Things!</a:t>
            </a:r>
            <a:endParaRPr lang="en-US" sz="6000" dirty="0"/>
          </a:p>
        </p:txBody>
      </p:sp>
      <p:pic>
        <p:nvPicPr>
          <p:cNvPr id="3" name="Picture 2" descr="Screen Shot 2018-07-24 at 3.2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7900"/>
            <a:ext cx="5029200" cy="5845777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6" name="Picture 5" descr="Screen Shot 2018-07-24 at 3.29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048500"/>
            <a:ext cx="4953000" cy="2828960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7" name="Picture 6" descr="Screen Shot 2018-07-24 at 4.06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14500"/>
            <a:ext cx="5610783" cy="5105400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5" name="Picture 4" descr="Screen Shot 2018-07-24 at 4.50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028700"/>
            <a:ext cx="5867400" cy="2885544"/>
          </a:xfrm>
          <a:prstGeom prst="rect">
            <a:avLst/>
          </a:prstGeom>
        </p:spPr>
      </p:pic>
      <p:pic>
        <p:nvPicPr>
          <p:cNvPr id="4" name="Picture 3" descr="Screen Shot 2018-07-25 at 11.31.3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305300"/>
            <a:ext cx="650971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-4C-Blue-Horizont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6600" y="9258300"/>
            <a:ext cx="3104444" cy="76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are you doing to communicate with gen z?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300" y="361739"/>
            <a:ext cx="10858500" cy="1769715"/>
          </a:xfrm>
        </p:spPr>
        <p:txBody>
          <a:bodyPr/>
          <a:lstStyle/>
          <a:p>
            <a:r>
              <a:rPr lang="en-US" sz="6000" dirty="0" err="1" smtClean="0"/>
              <a:t>Ch-ch-ch-chaaaaaanges</a:t>
            </a:r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aim of a generational study </a:t>
            </a:r>
            <a:r>
              <a:rPr lang="mr-IN" dirty="0" smtClean="0"/>
              <a:t>…</a:t>
            </a:r>
            <a:r>
              <a:rPr lang="en-US" dirty="0" smtClean="0"/>
              <a:t> is not to succumb to nostalgia for the way things used to be; it’s to understand how they are now.”</a:t>
            </a:r>
          </a:p>
          <a:p>
            <a:endParaRPr lang="en-US" dirty="0"/>
          </a:p>
          <a:p>
            <a:r>
              <a:rPr lang="en-US" dirty="0" smtClean="0"/>
              <a:t>—Jean M. </a:t>
            </a:r>
            <a:r>
              <a:rPr lang="en-US" dirty="0" err="1" smtClean="0"/>
              <a:t>Twenge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02803"/>
            <a:ext cx="15659100" cy="2469907"/>
          </a:xfrm>
        </p:spPr>
        <p:txBody>
          <a:bodyPr/>
          <a:lstStyle/>
          <a:p>
            <a:r>
              <a:rPr lang="en-US" dirty="0" smtClean="0"/>
              <a:t>But Really, Who is Gen Z? </a:t>
            </a:r>
            <a:br>
              <a:rPr lang="en-US" dirty="0" smtClean="0"/>
            </a:br>
            <a:r>
              <a:rPr lang="mr-IN" dirty="0" smtClean="0"/>
              <a:t>…</a:t>
            </a:r>
            <a:r>
              <a:rPr lang="en-US" dirty="0" smtClean="0"/>
              <a:t> </a:t>
            </a:r>
            <a:r>
              <a:rPr lang="en-US" i="1" dirty="0" smtClean="0"/>
              <a:t>Let’s Take a Poll!	</a:t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600" i="1" dirty="0" smtClean="0">
                <a:hlinkClick r:id="rId2"/>
              </a:rPr>
              <a:t>Now Let's Watch This Video: How Generation Z Will Change The World</a:t>
            </a:r>
            <a:endParaRPr lang="en-US" sz="3600" i="1" dirty="0"/>
          </a:p>
        </p:txBody>
      </p:sp>
      <p:pic>
        <p:nvPicPr>
          <p:cNvPr id="4" name="Picture 3" descr="Screen Shot 2018-07-24 at 2.36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62300"/>
            <a:ext cx="108585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497449"/>
            <a:ext cx="14363700" cy="1110560"/>
          </a:xfrm>
        </p:spPr>
        <p:txBody>
          <a:bodyPr/>
          <a:lstStyle/>
          <a:p>
            <a:r>
              <a:rPr lang="en-US" dirty="0" smtClean="0"/>
              <a:t>What’s It Like to Be a Gen-Z’er?</a:t>
            </a:r>
            <a:br>
              <a:rPr lang="en-US" dirty="0" smtClean="0"/>
            </a:br>
            <a:r>
              <a:rPr lang="en-US" sz="2800" i="1" dirty="0" smtClean="0"/>
              <a:t>Some Crazy Notes from </a:t>
            </a:r>
            <a:r>
              <a:rPr lang="en-US" sz="2800" i="1" dirty="0" smtClean="0">
                <a:hlinkClick r:id="rId2"/>
              </a:rPr>
              <a:t>The Beloit College Mindset List for the Class of 2021</a:t>
            </a:r>
            <a:r>
              <a:rPr lang="en-US" sz="2800" i="1" dirty="0" smtClean="0"/>
              <a:t>:</a:t>
            </a:r>
            <a:endParaRPr lang="en-US" sz="28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2324100"/>
            <a:ext cx="16154400" cy="6553200"/>
          </a:xfrm>
        </p:spPr>
        <p:txBody>
          <a:bodyPr/>
          <a:lstStyle/>
          <a:p>
            <a:r>
              <a:rPr lang="en-US" sz="3600" dirty="0"/>
              <a:t>They are the last class to be born in the 1900s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Justin </a:t>
            </a:r>
            <a:r>
              <a:rPr lang="en-US" sz="3600" dirty="0"/>
              <a:t>Timberlake has always been a solo act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They </a:t>
            </a:r>
            <a:r>
              <a:rPr lang="en-US" sz="3600" dirty="0"/>
              <a:t>are the first generation for whom a </a:t>
            </a:r>
            <a:r>
              <a:rPr lang="en-US" sz="3600" dirty="0" smtClean="0"/>
              <a:t>phone </a:t>
            </a:r>
            <a:r>
              <a:rPr lang="en-US" sz="3600" dirty="0"/>
              <a:t>has been primarily a video game, direction finder, electronic </a:t>
            </a:r>
            <a:r>
              <a:rPr lang="en-US" sz="3600" dirty="0" smtClean="0"/>
              <a:t>telegraph </a:t>
            </a:r>
            <a:r>
              <a:rPr lang="en-US" sz="3600" dirty="0"/>
              <a:t>and research library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In college, they will often think of themselves as consumers, who’ve borrowed a lot of money to be there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It </a:t>
            </a:r>
            <a:r>
              <a:rPr lang="en-US" sz="3600" dirty="0"/>
              <a:t>is doubtful that they have ever used or heard the high-pitched whine of a dial-up modem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Men have always shared a romantic smooch on television.</a:t>
            </a:r>
            <a:endParaRPr lang="en-US" sz="3600" dirty="0" smtClean="0"/>
          </a:p>
          <a:p>
            <a:r>
              <a:rPr lang="en-US" sz="3600" dirty="0" smtClean="0"/>
              <a:t>As </a:t>
            </a:r>
            <a:r>
              <a:rPr lang="en-US" sz="3600" dirty="0"/>
              <a:t>toddlers, they may have taught their grandparents how to Skype.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4397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17221200" cy="1114946"/>
          </a:xfrm>
        </p:spPr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Uber</a:t>
            </a:r>
            <a:r>
              <a:rPr lang="en-US" dirty="0" smtClean="0"/>
              <a:t>, </a:t>
            </a:r>
            <a:r>
              <a:rPr lang="en-US" dirty="0" err="1" smtClean="0"/>
              <a:t>Airbnb</a:t>
            </a:r>
            <a:r>
              <a:rPr lang="en-US" dirty="0" smtClean="0"/>
              <a:t> and Teen Vogue Doing Right for Gen Z?</a:t>
            </a:r>
            <a:endParaRPr lang="en-US" dirty="0"/>
          </a:p>
        </p:txBody>
      </p:sp>
      <p:pic>
        <p:nvPicPr>
          <p:cNvPr id="4" name="Picture 3" descr="Screen Shot 2018-07-24 at 2.2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829300"/>
            <a:ext cx="10591799" cy="3237044"/>
          </a:xfrm>
          <a:prstGeom prst="rect">
            <a:avLst/>
          </a:prstGeom>
          <a:ln>
            <a:solidFill>
              <a:srgbClr val="ABABAB"/>
            </a:solidFill>
          </a:ln>
        </p:spPr>
      </p:pic>
      <p:pic>
        <p:nvPicPr>
          <p:cNvPr id="3" name="Picture 2" descr="Screen Shot 2018-07-24 at 4.40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85900"/>
            <a:ext cx="10591800" cy="41774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Picture 4" descr="Screen Shot 2018-07-25 at 10.45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238499"/>
            <a:ext cx="5689238" cy="32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64862"/>
            <a:ext cx="14897100" cy="1833835"/>
          </a:xfrm>
        </p:spPr>
        <p:txBody>
          <a:bodyPr/>
          <a:lstStyle/>
          <a:p>
            <a:r>
              <a:rPr lang="en-US" dirty="0" smtClean="0"/>
              <a:t>What will Make Gen Z Want to Go to College?</a:t>
            </a:r>
            <a:br>
              <a:rPr lang="en-US" dirty="0" smtClean="0"/>
            </a:br>
            <a:r>
              <a:rPr lang="en-US" sz="4000" i="1" dirty="0" smtClean="0"/>
              <a:t>Some Notes from Ryan Jenkins, who Spoke at Capture’s Resolve Conference:</a:t>
            </a:r>
            <a:endParaRPr lang="en-US" sz="40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2933700"/>
            <a:ext cx="16154400" cy="58674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65%</a:t>
            </a:r>
            <a:r>
              <a:rPr lang="en-US" b="1" dirty="0" smtClean="0"/>
              <a:t> </a:t>
            </a:r>
            <a:r>
              <a:rPr lang="en-US" dirty="0" smtClean="0"/>
              <a:t>of the youth entering school today will work jobs that do not currently exist.</a:t>
            </a:r>
          </a:p>
          <a:p>
            <a:r>
              <a:rPr lang="en-US" b="1" dirty="0" smtClean="0">
                <a:solidFill>
                  <a:srgbClr val="2D9EAD"/>
                </a:solidFill>
              </a:rPr>
              <a:t>67% </a:t>
            </a:r>
            <a:r>
              <a:rPr lang="en-US" dirty="0" smtClean="0"/>
              <a:t>of Gen Z says their top concern is affordability.</a:t>
            </a:r>
          </a:p>
          <a:p>
            <a:r>
              <a:rPr lang="en-US" b="1" dirty="0" smtClean="0">
                <a:solidFill>
                  <a:srgbClr val="2D9EAD"/>
                </a:solidFill>
              </a:rPr>
              <a:t>75% </a:t>
            </a:r>
            <a:r>
              <a:rPr lang="en-US" dirty="0" smtClean="0"/>
              <a:t>of Gen Z says there are other ways of securing an education than traditional college.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918301"/>
            <a:ext cx="16268700" cy="656590"/>
          </a:xfrm>
        </p:spPr>
        <p:txBody>
          <a:bodyPr/>
          <a:lstStyle/>
          <a:p>
            <a:r>
              <a:rPr lang="en-US" sz="4000" dirty="0" smtClean="0"/>
              <a:t>Capture’s Insights on Communicating Effectively with Gen Z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1943100"/>
            <a:ext cx="16154400" cy="7162800"/>
          </a:xfrm>
        </p:spPr>
        <p:txBody>
          <a:bodyPr/>
          <a:lstStyle/>
          <a:p>
            <a:r>
              <a:rPr lang="en-US" dirty="0"/>
              <a:t>Be </a:t>
            </a:r>
            <a:r>
              <a:rPr lang="en-US" dirty="0" smtClean="0"/>
              <a:t>authentic.</a:t>
            </a:r>
          </a:p>
          <a:p>
            <a:r>
              <a:rPr lang="en-US" dirty="0"/>
              <a:t>Use student voices to tell your story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Communicate visually.</a:t>
            </a:r>
          </a:p>
          <a:p>
            <a:r>
              <a:rPr lang="en-US" dirty="0" smtClean="0"/>
              <a:t>Encourage the student to get connected through social media.</a:t>
            </a:r>
          </a:p>
          <a:p>
            <a:r>
              <a:rPr lang="en-US" dirty="0" smtClean="0"/>
              <a:t>Focus on affordability.</a:t>
            </a:r>
          </a:p>
          <a:p>
            <a:r>
              <a:rPr lang="en-US" dirty="0" smtClean="0"/>
              <a:t>Meet the student where they are.</a:t>
            </a:r>
          </a:p>
          <a:p>
            <a:r>
              <a:rPr lang="en-US" dirty="0" smtClean="0"/>
              <a:t>Get to the point quickly.</a:t>
            </a:r>
          </a:p>
          <a:p>
            <a:r>
              <a:rPr lang="en-US" dirty="0" smtClean="0"/>
              <a:t>Try new things!</a:t>
            </a:r>
          </a:p>
        </p:txBody>
      </p:sp>
    </p:spTree>
    <p:extLst>
      <p:ext uri="{BB962C8B-B14F-4D97-AF65-F5344CB8AC3E}">
        <p14:creationId xmlns:p14="http://schemas.microsoft.com/office/powerpoint/2010/main" val="40268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12740"/>
            <a:ext cx="13220700" cy="727122"/>
          </a:xfrm>
        </p:spPr>
        <p:txBody>
          <a:bodyPr/>
          <a:lstStyle/>
          <a:p>
            <a:r>
              <a:rPr lang="en-US" dirty="0"/>
              <a:t>Be </a:t>
            </a:r>
            <a:r>
              <a:rPr lang="en-US" dirty="0" smtClean="0"/>
              <a:t>Authentic. (Don’t Be “Cookie Cutter.”)</a:t>
            </a:r>
            <a:endParaRPr lang="en-US" dirty="0"/>
          </a:p>
        </p:txBody>
      </p:sp>
      <p:pic>
        <p:nvPicPr>
          <p:cNvPr id="4" name="Picture 3" descr="Screen Shot 2018-07-24 at 3.1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85900"/>
            <a:ext cx="7353300" cy="75819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 descr="Screen Shot 2018-07-24 at 3.54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62100"/>
            <a:ext cx="5105400" cy="3435188"/>
          </a:xfrm>
          <a:prstGeom prst="rect">
            <a:avLst/>
          </a:prstGeom>
          <a:ln>
            <a:solidFill>
              <a:srgbClr val="727272"/>
            </a:solidFill>
          </a:ln>
        </p:spPr>
      </p:pic>
      <p:pic>
        <p:nvPicPr>
          <p:cNvPr id="3" name="Picture 2" descr="Screen Shot 2018-07-25 at 10.12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143500"/>
            <a:ext cx="5036650" cy="39624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80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NARAL LAYOUTS">
  <a:themeElements>
    <a:clrScheme name="Custom 1">
      <a:dk1>
        <a:sysClr val="windowText" lastClr="000000"/>
      </a:dk1>
      <a:lt1>
        <a:sysClr val="window" lastClr="FFFFFF"/>
      </a:lt1>
      <a:dk2>
        <a:srgbClr val="131C45"/>
      </a:dk2>
      <a:lt2>
        <a:srgbClr val="E4E4E4"/>
      </a:lt2>
      <a:accent1>
        <a:srgbClr val="2D9EAD"/>
      </a:accent1>
      <a:accent2>
        <a:srgbClr val="E76000"/>
      </a:accent2>
      <a:accent3>
        <a:srgbClr val="6FB300"/>
      </a:accent3>
      <a:accent4>
        <a:srgbClr val="131C45"/>
      </a:accent4>
      <a:accent5>
        <a:srgbClr val="EDB915"/>
      </a:accent5>
      <a:accent6>
        <a:srgbClr val="73157E"/>
      </a:accent6>
      <a:hlink>
        <a:srgbClr val="0000FF"/>
      </a:hlink>
      <a:folHlink>
        <a:srgbClr val="800080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12502</TotalTime>
  <Words>499</Words>
  <Application>Microsoft Macintosh PowerPoint</Application>
  <PresentationFormat>Custom</PresentationFormat>
  <Paragraphs>49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GENARAL LAYOUTS</vt:lpstr>
      <vt:lpstr>From A 👉 to Gen Z </vt:lpstr>
      <vt:lpstr>Here’s the Game Plan for This Webinar</vt:lpstr>
      <vt:lpstr>Ch-ch-ch-chaaaaaanges!</vt:lpstr>
      <vt:lpstr>But Really, Who is Gen Z?  … Let’s Take a Poll!   Now Let's Watch This Video: How Generation Z Will Change The World</vt:lpstr>
      <vt:lpstr>What’s It Like to Be a Gen-Z’er? Some Crazy Notes from The Beloit College Mindset List for the Class of 2021:</vt:lpstr>
      <vt:lpstr>What Are Uber, Airbnb and Teen Vogue Doing Right for Gen Z?</vt:lpstr>
      <vt:lpstr>What will Make Gen Z Want to Go to College? Some Notes from Ryan Jenkins, who Spoke at Capture’s Resolve Conference:</vt:lpstr>
      <vt:lpstr>Capture’s Insights on Communicating Effectively with Gen Z</vt:lpstr>
      <vt:lpstr>Be Authentic. (Don’t Be “Cookie Cutter.”)</vt:lpstr>
      <vt:lpstr>Use Student Voices to Tell Your Story (Slide 1)</vt:lpstr>
      <vt:lpstr>Use Student Voices to Tell Your Story (Slide 2)</vt:lpstr>
      <vt:lpstr>Communicate Visually — Through Videos</vt:lpstr>
      <vt:lpstr>Communicate Visually — Through Engaging Graphics</vt:lpstr>
      <vt:lpstr>😍😍😍 Communicate Visually — Through Emojis 😍😍😍</vt:lpstr>
      <vt:lpstr>Communicate Visually — Through Eye-Catching Images of Students</vt:lpstr>
      <vt:lpstr>Communicate Visually — Through GIFs</vt:lpstr>
      <vt:lpstr>Encourage the Student to Get Connected Through Social Media</vt:lpstr>
      <vt:lpstr>Focus on Affordability</vt:lpstr>
      <vt:lpstr>Meet the Student Where They Are</vt:lpstr>
      <vt:lpstr>Get to the Point Quickly</vt:lpstr>
      <vt:lpstr>Try New Things!</vt:lpstr>
      <vt:lpstr>What are you doing to communicate with gen z?</vt:lpstr>
      <vt:lpstr>PowerPoint Presentation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Emma Ogrady</cp:lastModifiedBy>
  <cp:revision>1099</cp:revision>
  <cp:lastPrinted>2018-07-30T19:20:32Z</cp:lastPrinted>
  <dcterms:created xsi:type="dcterms:W3CDTF">2015-01-20T11:47:48Z</dcterms:created>
  <dcterms:modified xsi:type="dcterms:W3CDTF">2018-07-30T20:01:56Z</dcterms:modified>
</cp:coreProperties>
</file>