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96" r:id="rId5"/>
    <p:sldMasterId id="2147483708" r:id="rId6"/>
  </p:sldMasterIdLst>
  <p:notesMasterIdLst>
    <p:notesMasterId r:id="rId31"/>
  </p:notesMasterIdLst>
  <p:handoutMasterIdLst>
    <p:handoutMasterId r:id="rId32"/>
  </p:handoutMasterIdLst>
  <p:sldIdLst>
    <p:sldId id="1034" r:id="rId7"/>
    <p:sldId id="983" r:id="rId8"/>
    <p:sldId id="1061" r:id="rId9"/>
    <p:sldId id="1051" r:id="rId10"/>
    <p:sldId id="1050" r:id="rId11"/>
    <p:sldId id="1039" r:id="rId12"/>
    <p:sldId id="1048" r:id="rId13"/>
    <p:sldId id="1036" r:id="rId14"/>
    <p:sldId id="1038" r:id="rId15"/>
    <p:sldId id="1040" r:id="rId16"/>
    <p:sldId id="1035" r:id="rId17"/>
    <p:sldId id="1043" r:id="rId18"/>
    <p:sldId id="1044" r:id="rId19"/>
    <p:sldId id="1045" r:id="rId20"/>
    <p:sldId id="1046" r:id="rId21"/>
    <p:sldId id="1062" r:id="rId22"/>
    <p:sldId id="1063" r:id="rId23"/>
    <p:sldId id="1068" r:id="rId24"/>
    <p:sldId id="1072" r:id="rId25"/>
    <p:sldId id="1053" r:id="rId26"/>
    <p:sldId id="1069" r:id="rId27"/>
    <p:sldId id="1070" r:id="rId28"/>
    <p:sldId id="1071" r:id="rId29"/>
    <p:sldId id="1023"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99FFBA-2EF8-4D1A-9A66-764BD6A2E7FE}" v="1405" dt="2025-12-10T17:20:06.926"/>
    <p1510:client id="{BC720EC4-6D20-49B9-B393-EECD15DEE121}" v="52" dt="2025-12-10T17:26:51.594"/>
  </p1510:revLst>
</p1510:revInfo>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16" d="100"/>
          <a:sy n="116" d="100"/>
        </p:scale>
        <p:origin x="196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D83E43-0923-4C9C-A598-23571A8C51EF}" type="doc">
      <dgm:prSet loTypeId="urn:microsoft.com/office/officeart/2008/layout/LinedList" loCatId="list" qsTypeId="urn:microsoft.com/office/officeart/2005/8/quickstyle/simple2" qsCatId="simple" csTypeId="urn:microsoft.com/office/officeart/2005/8/colors/colorful1" csCatId="colorful"/>
      <dgm:spPr/>
      <dgm:t>
        <a:bodyPr/>
        <a:lstStyle/>
        <a:p>
          <a:endParaRPr lang="en-US"/>
        </a:p>
      </dgm:t>
    </dgm:pt>
    <dgm:pt modelId="{B27C5F4C-D056-4C4C-87C3-9BAE99E6DB29}">
      <dgm:prSet/>
      <dgm:spPr/>
      <dgm:t>
        <a:bodyPr/>
        <a:lstStyle/>
        <a:p>
          <a:r>
            <a:rPr lang="en-US" b="1"/>
            <a:t>PUBLIC ANNOUNCEMENT PLANS</a:t>
          </a:r>
          <a:endParaRPr lang="en-US"/>
        </a:p>
      </dgm:t>
    </dgm:pt>
    <dgm:pt modelId="{46E8BE74-2C46-40CE-BDA5-CB3E9322D0BC}" type="parTrans" cxnId="{A329FE90-CCE9-4D76-BB2D-73D8F0C951EA}">
      <dgm:prSet/>
      <dgm:spPr/>
      <dgm:t>
        <a:bodyPr/>
        <a:lstStyle/>
        <a:p>
          <a:endParaRPr lang="en-US"/>
        </a:p>
      </dgm:t>
    </dgm:pt>
    <dgm:pt modelId="{EDB2BF73-E76C-4802-A996-ACC0AEE2A095}" type="sibTrans" cxnId="{A329FE90-CCE9-4D76-BB2D-73D8F0C951EA}">
      <dgm:prSet/>
      <dgm:spPr/>
      <dgm:t>
        <a:bodyPr/>
        <a:lstStyle/>
        <a:p>
          <a:endParaRPr lang="en-US"/>
        </a:p>
      </dgm:t>
    </dgm:pt>
    <dgm:pt modelId="{8150084C-A1BE-4BCE-9538-F3EBC038C272}">
      <dgm:prSet/>
      <dgm:spPr/>
      <dgm:t>
        <a:bodyPr/>
        <a:lstStyle/>
        <a:p>
          <a:r>
            <a:rPr lang="en-US" b="1"/>
            <a:t>Two-Stage Announcement</a:t>
          </a:r>
          <a:endParaRPr lang="en-US"/>
        </a:p>
      </dgm:t>
    </dgm:pt>
    <dgm:pt modelId="{C69339DC-61E7-40FD-ADA0-4E4588B8944A}" type="parTrans" cxnId="{76DAD506-913D-4C4F-8CC1-E911EE298B95}">
      <dgm:prSet/>
      <dgm:spPr/>
      <dgm:t>
        <a:bodyPr/>
        <a:lstStyle/>
        <a:p>
          <a:endParaRPr lang="en-US"/>
        </a:p>
      </dgm:t>
    </dgm:pt>
    <dgm:pt modelId="{6CA11BF5-C2F9-4036-BAD3-7585CFA068CB}" type="sibTrans" cxnId="{76DAD506-913D-4C4F-8CC1-E911EE298B95}">
      <dgm:prSet/>
      <dgm:spPr/>
      <dgm:t>
        <a:bodyPr/>
        <a:lstStyle/>
        <a:p>
          <a:endParaRPr lang="en-US"/>
        </a:p>
      </dgm:t>
    </dgm:pt>
    <dgm:pt modelId="{D82F521C-FAAE-45A2-8F66-9950A2B3F926}">
      <dgm:prSet/>
      <dgm:spPr/>
      <dgm:t>
        <a:bodyPr/>
        <a:lstStyle/>
        <a:p>
          <a:r>
            <a:rPr lang="en-US" b="1" dirty="0"/>
            <a:t>January 2026 — “Quiet” Public Announcement</a:t>
          </a:r>
          <a:br>
            <a:rPr lang="en-US" dirty="0"/>
          </a:br>
          <a:r>
            <a:rPr lang="en-US" dirty="0"/>
            <a:t>Announce the new organization name and logo.</a:t>
          </a:r>
          <a:br>
            <a:rPr lang="en-US" dirty="0"/>
          </a:br>
          <a:r>
            <a:rPr lang="en-US" dirty="0"/>
            <a:t>Allows time to complete the website and begin operating as a unified organization.</a:t>
          </a:r>
        </a:p>
      </dgm:t>
    </dgm:pt>
    <dgm:pt modelId="{B2502A89-FACF-4171-9547-A6A30DF1C781}" type="parTrans" cxnId="{AA77E116-3B34-4E6D-AAB2-3D96BD4897A1}">
      <dgm:prSet/>
      <dgm:spPr/>
      <dgm:t>
        <a:bodyPr/>
        <a:lstStyle/>
        <a:p>
          <a:endParaRPr lang="en-US"/>
        </a:p>
      </dgm:t>
    </dgm:pt>
    <dgm:pt modelId="{00F3C590-7AA2-4E9A-AEBC-FBBEE9FC4622}" type="sibTrans" cxnId="{AA77E116-3B34-4E6D-AAB2-3D96BD4897A1}">
      <dgm:prSet/>
      <dgm:spPr/>
      <dgm:t>
        <a:bodyPr/>
        <a:lstStyle/>
        <a:p>
          <a:endParaRPr lang="en-US"/>
        </a:p>
      </dgm:t>
    </dgm:pt>
    <dgm:pt modelId="{B2FACD2F-955A-42DA-9597-CF672A7B440B}">
      <dgm:prSet/>
      <dgm:spPr/>
      <dgm:t>
        <a:bodyPr/>
        <a:lstStyle/>
        <a:p>
          <a:r>
            <a:rPr lang="en-US" b="1"/>
            <a:t>June 2026 — High-Visibility Public Announcement</a:t>
          </a:r>
          <a:br>
            <a:rPr lang="en-US"/>
          </a:br>
          <a:r>
            <a:rPr lang="en-US"/>
            <a:t>Announce the name, logo, website, and full brand expression.</a:t>
          </a:r>
          <a:br>
            <a:rPr lang="en-US"/>
          </a:br>
          <a:r>
            <a:rPr lang="en-US"/>
            <a:t>Position the announcement to attract potential partners and broaden reach.</a:t>
          </a:r>
        </a:p>
      </dgm:t>
    </dgm:pt>
    <dgm:pt modelId="{3BF63982-CF78-415A-B6BA-604D0C468919}" type="parTrans" cxnId="{68C739CF-DFCB-4E37-B45F-F1D3A36F064A}">
      <dgm:prSet/>
      <dgm:spPr/>
      <dgm:t>
        <a:bodyPr/>
        <a:lstStyle/>
        <a:p>
          <a:endParaRPr lang="en-US"/>
        </a:p>
      </dgm:t>
    </dgm:pt>
    <dgm:pt modelId="{E017D222-7E28-41D6-AF70-06C0EA118404}" type="sibTrans" cxnId="{68C739CF-DFCB-4E37-B45F-F1D3A36F064A}">
      <dgm:prSet/>
      <dgm:spPr/>
      <dgm:t>
        <a:bodyPr/>
        <a:lstStyle/>
        <a:p>
          <a:endParaRPr lang="en-US"/>
        </a:p>
      </dgm:t>
    </dgm:pt>
    <dgm:pt modelId="{DD66C015-E867-47CC-9C4A-4A95DCF30E97}" type="pres">
      <dgm:prSet presAssocID="{F4D83E43-0923-4C9C-A598-23571A8C51EF}" presName="vert0" presStyleCnt="0">
        <dgm:presLayoutVars>
          <dgm:dir/>
          <dgm:animOne val="branch"/>
          <dgm:animLvl val="lvl"/>
        </dgm:presLayoutVars>
      </dgm:prSet>
      <dgm:spPr/>
    </dgm:pt>
    <dgm:pt modelId="{A58BD532-AE46-4FC7-B890-133145DFD16A}" type="pres">
      <dgm:prSet presAssocID="{B27C5F4C-D056-4C4C-87C3-9BAE99E6DB29}" presName="thickLine" presStyleLbl="alignNode1" presStyleIdx="0" presStyleCnt="4"/>
      <dgm:spPr/>
    </dgm:pt>
    <dgm:pt modelId="{86585165-668B-48A4-BECA-8DF9C448E506}" type="pres">
      <dgm:prSet presAssocID="{B27C5F4C-D056-4C4C-87C3-9BAE99E6DB29}" presName="horz1" presStyleCnt="0"/>
      <dgm:spPr/>
    </dgm:pt>
    <dgm:pt modelId="{A39D46DF-DFFB-445E-B332-0E83257146C6}" type="pres">
      <dgm:prSet presAssocID="{B27C5F4C-D056-4C4C-87C3-9BAE99E6DB29}" presName="tx1" presStyleLbl="revTx" presStyleIdx="0" presStyleCnt="4"/>
      <dgm:spPr/>
    </dgm:pt>
    <dgm:pt modelId="{0B57075C-1ED3-4041-8C6A-0FF6B5FF6A46}" type="pres">
      <dgm:prSet presAssocID="{B27C5F4C-D056-4C4C-87C3-9BAE99E6DB29}" presName="vert1" presStyleCnt="0"/>
      <dgm:spPr/>
    </dgm:pt>
    <dgm:pt modelId="{127E030D-C33F-4662-9087-DF006A1D6C0A}" type="pres">
      <dgm:prSet presAssocID="{8150084C-A1BE-4BCE-9538-F3EBC038C272}" presName="thickLine" presStyleLbl="alignNode1" presStyleIdx="1" presStyleCnt="4"/>
      <dgm:spPr/>
    </dgm:pt>
    <dgm:pt modelId="{9DD2AE0B-EAB2-4FAB-A3A4-FE9D0AE7D4FE}" type="pres">
      <dgm:prSet presAssocID="{8150084C-A1BE-4BCE-9538-F3EBC038C272}" presName="horz1" presStyleCnt="0"/>
      <dgm:spPr/>
    </dgm:pt>
    <dgm:pt modelId="{C12897D2-AF1B-42B6-8F2F-87492966EE6F}" type="pres">
      <dgm:prSet presAssocID="{8150084C-A1BE-4BCE-9538-F3EBC038C272}" presName="tx1" presStyleLbl="revTx" presStyleIdx="1" presStyleCnt="4"/>
      <dgm:spPr/>
    </dgm:pt>
    <dgm:pt modelId="{C731ADB6-1055-4018-9210-2E9A8AA95BCC}" type="pres">
      <dgm:prSet presAssocID="{8150084C-A1BE-4BCE-9538-F3EBC038C272}" presName="vert1" presStyleCnt="0"/>
      <dgm:spPr/>
    </dgm:pt>
    <dgm:pt modelId="{E821D818-A5F9-45AC-80ED-3CC5529A6116}" type="pres">
      <dgm:prSet presAssocID="{D82F521C-FAAE-45A2-8F66-9950A2B3F926}" presName="thickLine" presStyleLbl="alignNode1" presStyleIdx="2" presStyleCnt="4"/>
      <dgm:spPr/>
    </dgm:pt>
    <dgm:pt modelId="{26D14D1E-6A0D-4B9B-ABE1-F6208A7989ED}" type="pres">
      <dgm:prSet presAssocID="{D82F521C-FAAE-45A2-8F66-9950A2B3F926}" presName="horz1" presStyleCnt="0"/>
      <dgm:spPr/>
    </dgm:pt>
    <dgm:pt modelId="{A49F594F-F4A1-4DA2-A557-E88449CD9DB8}" type="pres">
      <dgm:prSet presAssocID="{D82F521C-FAAE-45A2-8F66-9950A2B3F926}" presName="tx1" presStyleLbl="revTx" presStyleIdx="2" presStyleCnt="4"/>
      <dgm:spPr/>
    </dgm:pt>
    <dgm:pt modelId="{C2E5A133-7FE2-45C4-8BDA-0379549BDC22}" type="pres">
      <dgm:prSet presAssocID="{D82F521C-FAAE-45A2-8F66-9950A2B3F926}" presName="vert1" presStyleCnt="0"/>
      <dgm:spPr/>
    </dgm:pt>
    <dgm:pt modelId="{403A332D-93B6-410F-B58D-2160B00881FB}" type="pres">
      <dgm:prSet presAssocID="{B2FACD2F-955A-42DA-9597-CF672A7B440B}" presName="thickLine" presStyleLbl="alignNode1" presStyleIdx="3" presStyleCnt="4"/>
      <dgm:spPr/>
    </dgm:pt>
    <dgm:pt modelId="{AF27CD8E-4DAB-4A29-AA22-3DFD979E6EF2}" type="pres">
      <dgm:prSet presAssocID="{B2FACD2F-955A-42DA-9597-CF672A7B440B}" presName="horz1" presStyleCnt="0"/>
      <dgm:spPr/>
    </dgm:pt>
    <dgm:pt modelId="{986658C1-8197-4949-8D6A-70FBF835A625}" type="pres">
      <dgm:prSet presAssocID="{B2FACD2F-955A-42DA-9597-CF672A7B440B}" presName="tx1" presStyleLbl="revTx" presStyleIdx="3" presStyleCnt="4"/>
      <dgm:spPr/>
    </dgm:pt>
    <dgm:pt modelId="{2FEF6733-F859-4A46-AEC3-8D0E290D765E}" type="pres">
      <dgm:prSet presAssocID="{B2FACD2F-955A-42DA-9597-CF672A7B440B}" presName="vert1" presStyleCnt="0"/>
      <dgm:spPr/>
    </dgm:pt>
  </dgm:ptLst>
  <dgm:cxnLst>
    <dgm:cxn modelId="{76DAD506-913D-4C4F-8CC1-E911EE298B95}" srcId="{F4D83E43-0923-4C9C-A598-23571A8C51EF}" destId="{8150084C-A1BE-4BCE-9538-F3EBC038C272}" srcOrd="1" destOrd="0" parTransId="{C69339DC-61E7-40FD-ADA0-4E4588B8944A}" sibTransId="{6CA11BF5-C2F9-4036-BAD3-7585CFA068CB}"/>
    <dgm:cxn modelId="{7D694A14-6C09-4B63-93E1-3E380AC80874}" type="presOf" srcId="{D82F521C-FAAE-45A2-8F66-9950A2B3F926}" destId="{A49F594F-F4A1-4DA2-A557-E88449CD9DB8}" srcOrd="0" destOrd="0" presId="urn:microsoft.com/office/officeart/2008/layout/LinedList"/>
    <dgm:cxn modelId="{AA77E116-3B34-4E6D-AAB2-3D96BD4897A1}" srcId="{F4D83E43-0923-4C9C-A598-23571A8C51EF}" destId="{D82F521C-FAAE-45A2-8F66-9950A2B3F926}" srcOrd="2" destOrd="0" parTransId="{B2502A89-FACF-4171-9547-A6A30DF1C781}" sibTransId="{00F3C590-7AA2-4E9A-AEBC-FBBEE9FC4622}"/>
    <dgm:cxn modelId="{54CA8B57-0A59-460F-8DB5-57A65501FD04}" type="presOf" srcId="{B2FACD2F-955A-42DA-9597-CF672A7B440B}" destId="{986658C1-8197-4949-8D6A-70FBF835A625}" srcOrd="0" destOrd="0" presId="urn:microsoft.com/office/officeart/2008/layout/LinedList"/>
    <dgm:cxn modelId="{7EC3F384-4E3D-43A6-A778-4F506992BE1E}" type="presOf" srcId="{8150084C-A1BE-4BCE-9538-F3EBC038C272}" destId="{C12897D2-AF1B-42B6-8F2F-87492966EE6F}" srcOrd="0" destOrd="0" presId="urn:microsoft.com/office/officeart/2008/layout/LinedList"/>
    <dgm:cxn modelId="{A329FE90-CCE9-4D76-BB2D-73D8F0C951EA}" srcId="{F4D83E43-0923-4C9C-A598-23571A8C51EF}" destId="{B27C5F4C-D056-4C4C-87C3-9BAE99E6DB29}" srcOrd="0" destOrd="0" parTransId="{46E8BE74-2C46-40CE-BDA5-CB3E9322D0BC}" sibTransId="{EDB2BF73-E76C-4802-A996-ACC0AEE2A095}"/>
    <dgm:cxn modelId="{536178A3-DE9D-42F4-BCC2-DA75A81AC035}" type="presOf" srcId="{F4D83E43-0923-4C9C-A598-23571A8C51EF}" destId="{DD66C015-E867-47CC-9C4A-4A95DCF30E97}" srcOrd="0" destOrd="0" presId="urn:microsoft.com/office/officeart/2008/layout/LinedList"/>
    <dgm:cxn modelId="{6D5583CB-362F-48BC-AC69-0721A7C4725B}" type="presOf" srcId="{B27C5F4C-D056-4C4C-87C3-9BAE99E6DB29}" destId="{A39D46DF-DFFB-445E-B332-0E83257146C6}" srcOrd="0" destOrd="0" presId="urn:microsoft.com/office/officeart/2008/layout/LinedList"/>
    <dgm:cxn modelId="{68C739CF-DFCB-4E37-B45F-F1D3A36F064A}" srcId="{F4D83E43-0923-4C9C-A598-23571A8C51EF}" destId="{B2FACD2F-955A-42DA-9597-CF672A7B440B}" srcOrd="3" destOrd="0" parTransId="{3BF63982-CF78-415A-B6BA-604D0C468919}" sibTransId="{E017D222-7E28-41D6-AF70-06C0EA118404}"/>
    <dgm:cxn modelId="{70F78D7B-94BE-4F9D-8D0C-5F04DC75FEE9}" type="presParOf" srcId="{DD66C015-E867-47CC-9C4A-4A95DCF30E97}" destId="{A58BD532-AE46-4FC7-B890-133145DFD16A}" srcOrd="0" destOrd="0" presId="urn:microsoft.com/office/officeart/2008/layout/LinedList"/>
    <dgm:cxn modelId="{CCEAD368-0494-4CA3-B1C5-9E7E9D328EB9}" type="presParOf" srcId="{DD66C015-E867-47CC-9C4A-4A95DCF30E97}" destId="{86585165-668B-48A4-BECA-8DF9C448E506}" srcOrd="1" destOrd="0" presId="urn:microsoft.com/office/officeart/2008/layout/LinedList"/>
    <dgm:cxn modelId="{E9ABF32C-D5A2-4190-90A9-FAA6B1E36819}" type="presParOf" srcId="{86585165-668B-48A4-BECA-8DF9C448E506}" destId="{A39D46DF-DFFB-445E-B332-0E83257146C6}" srcOrd="0" destOrd="0" presId="urn:microsoft.com/office/officeart/2008/layout/LinedList"/>
    <dgm:cxn modelId="{860CDF56-3EF7-424E-B187-BAFA74E07EBE}" type="presParOf" srcId="{86585165-668B-48A4-BECA-8DF9C448E506}" destId="{0B57075C-1ED3-4041-8C6A-0FF6B5FF6A46}" srcOrd="1" destOrd="0" presId="urn:microsoft.com/office/officeart/2008/layout/LinedList"/>
    <dgm:cxn modelId="{1FD640BF-9DD1-48DF-993E-D3B616BF9956}" type="presParOf" srcId="{DD66C015-E867-47CC-9C4A-4A95DCF30E97}" destId="{127E030D-C33F-4662-9087-DF006A1D6C0A}" srcOrd="2" destOrd="0" presId="urn:microsoft.com/office/officeart/2008/layout/LinedList"/>
    <dgm:cxn modelId="{7CD79CD8-7F5C-4A08-A72C-45F860621D4E}" type="presParOf" srcId="{DD66C015-E867-47CC-9C4A-4A95DCF30E97}" destId="{9DD2AE0B-EAB2-4FAB-A3A4-FE9D0AE7D4FE}" srcOrd="3" destOrd="0" presId="urn:microsoft.com/office/officeart/2008/layout/LinedList"/>
    <dgm:cxn modelId="{355344E5-21C5-443E-BFD3-5145292AA764}" type="presParOf" srcId="{9DD2AE0B-EAB2-4FAB-A3A4-FE9D0AE7D4FE}" destId="{C12897D2-AF1B-42B6-8F2F-87492966EE6F}" srcOrd="0" destOrd="0" presId="urn:microsoft.com/office/officeart/2008/layout/LinedList"/>
    <dgm:cxn modelId="{EB7A98F2-D854-453F-A6E1-29441C8DE354}" type="presParOf" srcId="{9DD2AE0B-EAB2-4FAB-A3A4-FE9D0AE7D4FE}" destId="{C731ADB6-1055-4018-9210-2E9A8AA95BCC}" srcOrd="1" destOrd="0" presId="urn:microsoft.com/office/officeart/2008/layout/LinedList"/>
    <dgm:cxn modelId="{D79EFE61-27EF-437F-82FA-CB16C7AE5482}" type="presParOf" srcId="{DD66C015-E867-47CC-9C4A-4A95DCF30E97}" destId="{E821D818-A5F9-45AC-80ED-3CC5529A6116}" srcOrd="4" destOrd="0" presId="urn:microsoft.com/office/officeart/2008/layout/LinedList"/>
    <dgm:cxn modelId="{054EC338-D236-4978-A8F3-7BC25332DC1F}" type="presParOf" srcId="{DD66C015-E867-47CC-9C4A-4A95DCF30E97}" destId="{26D14D1E-6A0D-4B9B-ABE1-F6208A7989ED}" srcOrd="5" destOrd="0" presId="urn:microsoft.com/office/officeart/2008/layout/LinedList"/>
    <dgm:cxn modelId="{1236DD9A-73F2-4D00-8968-7CC10A828826}" type="presParOf" srcId="{26D14D1E-6A0D-4B9B-ABE1-F6208A7989ED}" destId="{A49F594F-F4A1-4DA2-A557-E88449CD9DB8}" srcOrd="0" destOrd="0" presId="urn:microsoft.com/office/officeart/2008/layout/LinedList"/>
    <dgm:cxn modelId="{129BFD69-E12E-42C4-9A75-37F8DA5D443F}" type="presParOf" srcId="{26D14D1E-6A0D-4B9B-ABE1-F6208A7989ED}" destId="{C2E5A133-7FE2-45C4-8BDA-0379549BDC22}" srcOrd="1" destOrd="0" presId="urn:microsoft.com/office/officeart/2008/layout/LinedList"/>
    <dgm:cxn modelId="{6A589CD1-9EEF-48C6-AB74-E3BA59C5D9C6}" type="presParOf" srcId="{DD66C015-E867-47CC-9C4A-4A95DCF30E97}" destId="{403A332D-93B6-410F-B58D-2160B00881FB}" srcOrd="6" destOrd="0" presId="urn:microsoft.com/office/officeart/2008/layout/LinedList"/>
    <dgm:cxn modelId="{AE612E78-8320-4EF8-AD37-AAE6E1520F34}" type="presParOf" srcId="{DD66C015-E867-47CC-9C4A-4A95DCF30E97}" destId="{AF27CD8E-4DAB-4A29-AA22-3DFD979E6EF2}" srcOrd="7" destOrd="0" presId="urn:microsoft.com/office/officeart/2008/layout/LinedList"/>
    <dgm:cxn modelId="{7499FF0A-F038-45E0-84FE-D392876B030D}" type="presParOf" srcId="{AF27CD8E-4DAB-4A29-AA22-3DFD979E6EF2}" destId="{986658C1-8197-4949-8D6A-70FBF835A625}" srcOrd="0" destOrd="0" presId="urn:microsoft.com/office/officeart/2008/layout/LinedList"/>
    <dgm:cxn modelId="{F48B3341-2A62-4C2F-984B-06AB6A87E501}" type="presParOf" srcId="{AF27CD8E-4DAB-4A29-AA22-3DFD979E6EF2}" destId="{2FEF6733-F859-4A46-AEC3-8D0E290D765E}"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D00219-8660-4FB3-BB22-2C90D0E95E49}"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en-US"/>
        </a:p>
      </dgm:t>
    </dgm:pt>
    <dgm:pt modelId="{DDD9A193-B0F8-40B3-98AD-FFAD4226F157}">
      <dgm:prSet/>
      <dgm:spPr/>
      <dgm:t>
        <a:bodyPr/>
        <a:lstStyle/>
        <a:p>
          <a:r>
            <a:rPr lang="en-US" b="1"/>
            <a:t>Goals of the Public Announcement</a:t>
          </a:r>
          <a:endParaRPr lang="en-US"/>
        </a:p>
      </dgm:t>
    </dgm:pt>
    <dgm:pt modelId="{9014CA50-4C8D-4167-B56B-03BFFA3686D2}" type="parTrans" cxnId="{91C966FE-83BB-46B7-B19A-28C1BEDDED81}">
      <dgm:prSet/>
      <dgm:spPr/>
      <dgm:t>
        <a:bodyPr/>
        <a:lstStyle/>
        <a:p>
          <a:endParaRPr lang="en-US"/>
        </a:p>
      </dgm:t>
    </dgm:pt>
    <dgm:pt modelId="{89EB28B4-8D86-4813-AEEE-9D0F50BCCFB0}" type="sibTrans" cxnId="{91C966FE-83BB-46B7-B19A-28C1BEDDED81}">
      <dgm:prSet/>
      <dgm:spPr/>
      <dgm:t>
        <a:bodyPr/>
        <a:lstStyle/>
        <a:p>
          <a:endParaRPr lang="en-US"/>
        </a:p>
      </dgm:t>
    </dgm:pt>
    <dgm:pt modelId="{83FFC6B3-F554-42AD-9C05-6A900CBE38CB}">
      <dgm:prSet/>
      <dgm:spPr/>
      <dgm:t>
        <a:bodyPr/>
        <a:lstStyle/>
        <a:p>
          <a:r>
            <a:rPr lang="en-US" b="1" dirty="0"/>
            <a:t>Strengthen understanding among                        existing audiences</a:t>
          </a:r>
          <a:endParaRPr lang="en-US" dirty="0"/>
        </a:p>
      </dgm:t>
    </dgm:pt>
    <dgm:pt modelId="{9917EF78-BD8A-4C79-9E09-D8156E2968C1}" type="parTrans" cxnId="{13B32A8F-0F0E-41FF-819E-50DEF1E5DF3E}">
      <dgm:prSet/>
      <dgm:spPr/>
      <dgm:t>
        <a:bodyPr/>
        <a:lstStyle/>
        <a:p>
          <a:endParaRPr lang="en-US"/>
        </a:p>
      </dgm:t>
    </dgm:pt>
    <dgm:pt modelId="{4EC1F41A-1837-4B18-806F-45B2FCAA99D9}" type="sibTrans" cxnId="{13B32A8F-0F0E-41FF-819E-50DEF1E5DF3E}">
      <dgm:prSet/>
      <dgm:spPr/>
      <dgm:t>
        <a:bodyPr/>
        <a:lstStyle/>
        <a:p>
          <a:endParaRPr lang="en-US"/>
        </a:p>
      </dgm:t>
    </dgm:pt>
    <dgm:pt modelId="{8CD0E001-280B-4186-BDBB-463C4591EFD0}">
      <dgm:prSet/>
      <dgm:spPr/>
      <dgm:t>
        <a:bodyPr/>
        <a:lstStyle/>
        <a:p>
          <a:r>
            <a:rPr lang="en-US"/>
            <a:t>Reinforce the merger news and the beginning of a unified organization.</a:t>
          </a:r>
        </a:p>
      </dgm:t>
    </dgm:pt>
    <dgm:pt modelId="{9C5312F3-2E27-4C85-AF85-CBF2AB6089F7}" type="parTrans" cxnId="{BE6994F4-00CE-46EF-BE81-AF1B08B0097F}">
      <dgm:prSet/>
      <dgm:spPr/>
      <dgm:t>
        <a:bodyPr/>
        <a:lstStyle/>
        <a:p>
          <a:endParaRPr lang="en-US"/>
        </a:p>
      </dgm:t>
    </dgm:pt>
    <dgm:pt modelId="{AB96D681-D4DE-46DD-A17F-4AAEF583B3AD}" type="sibTrans" cxnId="{BE6994F4-00CE-46EF-BE81-AF1B08B0097F}">
      <dgm:prSet/>
      <dgm:spPr/>
      <dgm:t>
        <a:bodyPr/>
        <a:lstStyle/>
        <a:p>
          <a:endParaRPr lang="en-US"/>
        </a:p>
      </dgm:t>
    </dgm:pt>
    <dgm:pt modelId="{8BFA0EDE-178A-4609-820A-66949FBB5BE6}">
      <dgm:prSet/>
      <dgm:spPr/>
      <dgm:t>
        <a:bodyPr/>
        <a:lstStyle/>
        <a:p>
          <a:r>
            <a:rPr lang="en-US"/>
            <a:t>Emphasize continuity of mission: restoring sight, honoring donation, advancing innovation.</a:t>
          </a:r>
        </a:p>
      </dgm:t>
    </dgm:pt>
    <dgm:pt modelId="{99B6571D-97F7-4F4F-93C5-20BD09ED3118}" type="parTrans" cxnId="{CC5C3D7E-717B-4F00-A5F0-DC0969D3648F}">
      <dgm:prSet/>
      <dgm:spPr/>
      <dgm:t>
        <a:bodyPr/>
        <a:lstStyle/>
        <a:p>
          <a:endParaRPr lang="en-US"/>
        </a:p>
      </dgm:t>
    </dgm:pt>
    <dgm:pt modelId="{8D8BF95F-BAD1-4894-92E2-2C3A8EED573B}" type="sibTrans" cxnId="{CC5C3D7E-717B-4F00-A5F0-DC0969D3648F}">
      <dgm:prSet/>
      <dgm:spPr/>
      <dgm:t>
        <a:bodyPr/>
        <a:lstStyle/>
        <a:p>
          <a:endParaRPr lang="en-US"/>
        </a:p>
      </dgm:t>
    </dgm:pt>
    <dgm:pt modelId="{E1081C4C-EFE3-428F-AF95-D985609F38A8}" type="pres">
      <dgm:prSet presAssocID="{C0D00219-8660-4FB3-BB22-2C90D0E95E49}" presName="diagram" presStyleCnt="0">
        <dgm:presLayoutVars>
          <dgm:chPref val="1"/>
          <dgm:dir/>
          <dgm:animOne val="branch"/>
          <dgm:animLvl val="lvl"/>
          <dgm:resizeHandles val="exact"/>
        </dgm:presLayoutVars>
      </dgm:prSet>
      <dgm:spPr/>
    </dgm:pt>
    <dgm:pt modelId="{BE21015A-F96A-4C4E-95B2-C3BB541A87B4}" type="pres">
      <dgm:prSet presAssocID="{DDD9A193-B0F8-40B3-98AD-FFAD4226F157}" presName="root1" presStyleCnt="0"/>
      <dgm:spPr/>
    </dgm:pt>
    <dgm:pt modelId="{0AC597BB-E9A5-4E2B-BEF5-A6169B4C8F54}" type="pres">
      <dgm:prSet presAssocID="{DDD9A193-B0F8-40B3-98AD-FFAD4226F157}" presName="LevelOneTextNode" presStyleLbl="node0" presStyleIdx="0" presStyleCnt="2">
        <dgm:presLayoutVars>
          <dgm:chPref val="3"/>
        </dgm:presLayoutVars>
      </dgm:prSet>
      <dgm:spPr/>
    </dgm:pt>
    <dgm:pt modelId="{67CA2A6E-9E37-4FBD-A285-28541CCBB085}" type="pres">
      <dgm:prSet presAssocID="{DDD9A193-B0F8-40B3-98AD-FFAD4226F157}" presName="level2hierChild" presStyleCnt="0"/>
      <dgm:spPr/>
    </dgm:pt>
    <dgm:pt modelId="{1A6E12C8-4396-440B-9765-082C7846ECB3}" type="pres">
      <dgm:prSet presAssocID="{83FFC6B3-F554-42AD-9C05-6A900CBE38CB}" presName="root1" presStyleCnt="0"/>
      <dgm:spPr/>
    </dgm:pt>
    <dgm:pt modelId="{30F9C610-DED4-4030-B12D-F92EF2ABE376}" type="pres">
      <dgm:prSet presAssocID="{83FFC6B3-F554-42AD-9C05-6A900CBE38CB}" presName="LevelOneTextNode" presStyleLbl="node0" presStyleIdx="1" presStyleCnt="2">
        <dgm:presLayoutVars>
          <dgm:chPref val="3"/>
        </dgm:presLayoutVars>
      </dgm:prSet>
      <dgm:spPr/>
    </dgm:pt>
    <dgm:pt modelId="{BCF4B482-A8DF-41DE-A2CD-34E9CE4FDC06}" type="pres">
      <dgm:prSet presAssocID="{83FFC6B3-F554-42AD-9C05-6A900CBE38CB}" presName="level2hierChild" presStyleCnt="0"/>
      <dgm:spPr/>
    </dgm:pt>
    <dgm:pt modelId="{CF0B61FD-C2BA-40B1-9741-B8D96E8E0C32}" type="pres">
      <dgm:prSet presAssocID="{9C5312F3-2E27-4C85-AF85-CBF2AB6089F7}" presName="conn2-1" presStyleLbl="parChTrans1D2" presStyleIdx="0" presStyleCnt="2"/>
      <dgm:spPr/>
    </dgm:pt>
    <dgm:pt modelId="{46156002-D70E-4FBE-A4FA-23311D889A64}" type="pres">
      <dgm:prSet presAssocID="{9C5312F3-2E27-4C85-AF85-CBF2AB6089F7}" presName="connTx" presStyleLbl="parChTrans1D2" presStyleIdx="0" presStyleCnt="2"/>
      <dgm:spPr/>
    </dgm:pt>
    <dgm:pt modelId="{C5AA7A6A-1475-4AE0-B6CE-A907BDB5152D}" type="pres">
      <dgm:prSet presAssocID="{8CD0E001-280B-4186-BDBB-463C4591EFD0}" presName="root2" presStyleCnt="0"/>
      <dgm:spPr/>
    </dgm:pt>
    <dgm:pt modelId="{6E08C79A-67DA-4D53-9039-AD6AA261516D}" type="pres">
      <dgm:prSet presAssocID="{8CD0E001-280B-4186-BDBB-463C4591EFD0}" presName="LevelTwoTextNode" presStyleLbl="node2" presStyleIdx="0" presStyleCnt="2">
        <dgm:presLayoutVars>
          <dgm:chPref val="3"/>
        </dgm:presLayoutVars>
      </dgm:prSet>
      <dgm:spPr/>
    </dgm:pt>
    <dgm:pt modelId="{3EB7A778-E357-4822-952F-A13F46EFB9D9}" type="pres">
      <dgm:prSet presAssocID="{8CD0E001-280B-4186-BDBB-463C4591EFD0}" presName="level3hierChild" presStyleCnt="0"/>
      <dgm:spPr/>
    </dgm:pt>
    <dgm:pt modelId="{F5221575-37A3-416E-BDCA-39266139DE3E}" type="pres">
      <dgm:prSet presAssocID="{99B6571D-97F7-4F4F-93C5-20BD09ED3118}" presName="conn2-1" presStyleLbl="parChTrans1D2" presStyleIdx="1" presStyleCnt="2"/>
      <dgm:spPr/>
    </dgm:pt>
    <dgm:pt modelId="{51C7D64A-3ACE-4FBA-ADFC-4F1F32FF2FFD}" type="pres">
      <dgm:prSet presAssocID="{99B6571D-97F7-4F4F-93C5-20BD09ED3118}" presName="connTx" presStyleLbl="parChTrans1D2" presStyleIdx="1" presStyleCnt="2"/>
      <dgm:spPr/>
    </dgm:pt>
    <dgm:pt modelId="{0F2FBC3C-64A0-4AC5-8C0D-B2D15F21BBDB}" type="pres">
      <dgm:prSet presAssocID="{8BFA0EDE-178A-4609-820A-66949FBB5BE6}" presName="root2" presStyleCnt="0"/>
      <dgm:spPr/>
    </dgm:pt>
    <dgm:pt modelId="{CEAF1AFE-9340-47E0-88F8-E4A3C9372291}" type="pres">
      <dgm:prSet presAssocID="{8BFA0EDE-178A-4609-820A-66949FBB5BE6}" presName="LevelTwoTextNode" presStyleLbl="node2" presStyleIdx="1" presStyleCnt="2">
        <dgm:presLayoutVars>
          <dgm:chPref val="3"/>
        </dgm:presLayoutVars>
      </dgm:prSet>
      <dgm:spPr/>
    </dgm:pt>
    <dgm:pt modelId="{B15AF08A-5238-4FB3-BC88-1E5741F0FD0C}" type="pres">
      <dgm:prSet presAssocID="{8BFA0EDE-178A-4609-820A-66949FBB5BE6}" presName="level3hierChild" presStyleCnt="0"/>
      <dgm:spPr/>
    </dgm:pt>
  </dgm:ptLst>
  <dgm:cxnLst>
    <dgm:cxn modelId="{9DECF007-4F96-447B-B320-386BD6C70201}" type="presOf" srcId="{DDD9A193-B0F8-40B3-98AD-FFAD4226F157}" destId="{0AC597BB-E9A5-4E2B-BEF5-A6169B4C8F54}" srcOrd="0" destOrd="0" presId="urn:microsoft.com/office/officeart/2005/8/layout/hierarchy2"/>
    <dgm:cxn modelId="{CC5C3D7E-717B-4F00-A5F0-DC0969D3648F}" srcId="{83FFC6B3-F554-42AD-9C05-6A900CBE38CB}" destId="{8BFA0EDE-178A-4609-820A-66949FBB5BE6}" srcOrd="1" destOrd="0" parTransId="{99B6571D-97F7-4F4F-93C5-20BD09ED3118}" sibTransId="{8D8BF95F-BAD1-4894-92E2-2C3A8EED573B}"/>
    <dgm:cxn modelId="{7384568A-83A4-47AA-96B6-DF4BDE5E6167}" type="presOf" srcId="{8CD0E001-280B-4186-BDBB-463C4591EFD0}" destId="{6E08C79A-67DA-4D53-9039-AD6AA261516D}" srcOrd="0" destOrd="0" presId="urn:microsoft.com/office/officeart/2005/8/layout/hierarchy2"/>
    <dgm:cxn modelId="{13B32A8F-0F0E-41FF-819E-50DEF1E5DF3E}" srcId="{C0D00219-8660-4FB3-BB22-2C90D0E95E49}" destId="{83FFC6B3-F554-42AD-9C05-6A900CBE38CB}" srcOrd="1" destOrd="0" parTransId="{9917EF78-BD8A-4C79-9E09-D8156E2968C1}" sibTransId="{4EC1F41A-1837-4B18-806F-45B2FCAA99D9}"/>
    <dgm:cxn modelId="{65EBE5A5-6493-4523-A306-DE07812F438E}" type="presOf" srcId="{C0D00219-8660-4FB3-BB22-2C90D0E95E49}" destId="{E1081C4C-EFE3-428F-AF95-D985609F38A8}" srcOrd="0" destOrd="0" presId="urn:microsoft.com/office/officeart/2005/8/layout/hierarchy2"/>
    <dgm:cxn modelId="{80F81FAF-E772-442E-A1C0-015932171AE1}" type="presOf" srcId="{8BFA0EDE-178A-4609-820A-66949FBB5BE6}" destId="{CEAF1AFE-9340-47E0-88F8-E4A3C9372291}" srcOrd="0" destOrd="0" presId="urn:microsoft.com/office/officeart/2005/8/layout/hierarchy2"/>
    <dgm:cxn modelId="{2D8775C5-7D14-49CD-9C71-5C867444C6D7}" type="presOf" srcId="{99B6571D-97F7-4F4F-93C5-20BD09ED3118}" destId="{F5221575-37A3-416E-BDCA-39266139DE3E}" srcOrd="0" destOrd="0" presId="urn:microsoft.com/office/officeart/2005/8/layout/hierarchy2"/>
    <dgm:cxn modelId="{B632CFC8-2932-4460-9FED-083394AB83A9}" type="presOf" srcId="{99B6571D-97F7-4F4F-93C5-20BD09ED3118}" destId="{51C7D64A-3ACE-4FBA-ADFC-4F1F32FF2FFD}" srcOrd="1" destOrd="0" presId="urn:microsoft.com/office/officeart/2005/8/layout/hierarchy2"/>
    <dgm:cxn modelId="{F46486DC-2DE5-4C0F-BCAA-E5D54585F08A}" type="presOf" srcId="{83FFC6B3-F554-42AD-9C05-6A900CBE38CB}" destId="{30F9C610-DED4-4030-B12D-F92EF2ABE376}" srcOrd="0" destOrd="0" presId="urn:microsoft.com/office/officeart/2005/8/layout/hierarchy2"/>
    <dgm:cxn modelId="{EFB90ADF-FD24-4411-BC8C-591762D3C0CF}" type="presOf" srcId="{9C5312F3-2E27-4C85-AF85-CBF2AB6089F7}" destId="{46156002-D70E-4FBE-A4FA-23311D889A64}" srcOrd="1" destOrd="0" presId="urn:microsoft.com/office/officeart/2005/8/layout/hierarchy2"/>
    <dgm:cxn modelId="{BE6994F4-00CE-46EF-BE81-AF1B08B0097F}" srcId="{83FFC6B3-F554-42AD-9C05-6A900CBE38CB}" destId="{8CD0E001-280B-4186-BDBB-463C4591EFD0}" srcOrd="0" destOrd="0" parTransId="{9C5312F3-2E27-4C85-AF85-CBF2AB6089F7}" sibTransId="{AB96D681-D4DE-46DD-A17F-4AAEF583B3AD}"/>
    <dgm:cxn modelId="{55EAF6F6-00B7-4DE2-810B-0414B4B83A89}" type="presOf" srcId="{9C5312F3-2E27-4C85-AF85-CBF2AB6089F7}" destId="{CF0B61FD-C2BA-40B1-9741-B8D96E8E0C32}" srcOrd="0" destOrd="0" presId="urn:microsoft.com/office/officeart/2005/8/layout/hierarchy2"/>
    <dgm:cxn modelId="{91C966FE-83BB-46B7-B19A-28C1BEDDED81}" srcId="{C0D00219-8660-4FB3-BB22-2C90D0E95E49}" destId="{DDD9A193-B0F8-40B3-98AD-FFAD4226F157}" srcOrd="0" destOrd="0" parTransId="{9014CA50-4C8D-4167-B56B-03BFFA3686D2}" sibTransId="{89EB28B4-8D86-4813-AEEE-9D0F50BCCFB0}"/>
    <dgm:cxn modelId="{590BA464-144D-4005-A04F-FD684CBC89EF}" type="presParOf" srcId="{E1081C4C-EFE3-428F-AF95-D985609F38A8}" destId="{BE21015A-F96A-4C4E-95B2-C3BB541A87B4}" srcOrd="0" destOrd="0" presId="urn:microsoft.com/office/officeart/2005/8/layout/hierarchy2"/>
    <dgm:cxn modelId="{C1F31166-96BD-4E12-8BC4-6C1925F36579}" type="presParOf" srcId="{BE21015A-F96A-4C4E-95B2-C3BB541A87B4}" destId="{0AC597BB-E9A5-4E2B-BEF5-A6169B4C8F54}" srcOrd="0" destOrd="0" presId="urn:microsoft.com/office/officeart/2005/8/layout/hierarchy2"/>
    <dgm:cxn modelId="{5FE9ED26-A0D9-40B7-8DEB-CA60EE6353AC}" type="presParOf" srcId="{BE21015A-F96A-4C4E-95B2-C3BB541A87B4}" destId="{67CA2A6E-9E37-4FBD-A285-28541CCBB085}" srcOrd="1" destOrd="0" presId="urn:microsoft.com/office/officeart/2005/8/layout/hierarchy2"/>
    <dgm:cxn modelId="{46CD991E-ADDC-43FB-AA6F-4A311A030868}" type="presParOf" srcId="{E1081C4C-EFE3-428F-AF95-D985609F38A8}" destId="{1A6E12C8-4396-440B-9765-082C7846ECB3}" srcOrd="1" destOrd="0" presId="urn:microsoft.com/office/officeart/2005/8/layout/hierarchy2"/>
    <dgm:cxn modelId="{3960AE9C-B380-448F-835C-429F9394F5D1}" type="presParOf" srcId="{1A6E12C8-4396-440B-9765-082C7846ECB3}" destId="{30F9C610-DED4-4030-B12D-F92EF2ABE376}" srcOrd="0" destOrd="0" presId="urn:microsoft.com/office/officeart/2005/8/layout/hierarchy2"/>
    <dgm:cxn modelId="{C39F8766-F20B-4A01-86A3-1EA08813C87A}" type="presParOf" srcId="{1A6E12C8-4396-440B-9765-082C7846ECB3}" destId="{BCF4B482-A8DF-41DE-A2CD-34E9CE4FDC06}" srcOrd="1" destOrd="0" presId="urn:microsoft.com/office/officeart/2005/8/layout/hierarchy2"/>
    <dgm:cxn modelId="{4C4F354F-53E4-43AE-896E-F269696513D8}" type="presParOf" srcId="{BCF4B482-A8DF-41DE-A2CD-34E9CE4FDC06}" destId="{CF0B61FD-C2BA-40B1-9741-B8D96E8E0C32}" srcOrd="0" destOrd="0" presId="urn:microsoft.com/office/officeart/2005/8/layout/hierarchy2"/>
    <dgm:cxn modelId="{57BCD684-86F9-46B1-8579-40F3A4A75BD0}" type="presParOf" srcId="{CF0B61FD-C2BA-40B1-9741-B8D96E8E0C32}" destId="{46156002-D70E-4FBE-A4FA-23311D889A64}" srcOrd="0" destOrd="0" presId="urn:microsoft.com/office/officeart/2005/8/layout/hierarchy2"/>
    <dgm:cxn modelId="{7E042EF8-E56B-4071-A2AD-6ECDC1085E60}" type="presParOf" srcId="{BCF4B482-A8DF-41DE-A2CD-34E9CE4FDC06}" destId="{C5AA7A6A-1475-4AE0-B6CE-A907BDB5152D}" srcOrd="1" destOrd="0" presId="urn:microsoft.com/office/officeart/2005/8/layout/hierarchy2"/>
    <dgm:cxn modelId="{301BED13-E369-4300-B86F-1ACE0E221708}" type="presParOf" srcId="{C5AA7A6A-1475-4AE0-B6CE-A907BDB5152D}" destId="{6E08C79A-67DA-4D53-9039-AD6AA261516D}" srcOrd="0" destOrd="0" presId="urn:microsoft.com/office/officeart/2005/8/layout/hierarchy2"/>
    <dgm:cxn modelId="{0888FB17-FBAB-4C96-BED9-4AFBDC187419}" type="presParOf" srcId="{C5AA7A6A-1475-4AE0-B6CE-A907BDB5152D}" destId="{3EB7A778-E357-4822-952F-A13F46EFB9D9}" srcOrd="1" destOrd="0" presId="urn:microsoft.com/office/officeart/2005/8/layout/hierarchy2"/>
    <dgm:cxn modelId="{9A16F5A2-6DFB-441E-9329-2A7132AE90FC}" type="presParOf" srcId="{BCF4B482-A8DF-41DE-A2CD-34E9CE4FDC06}" destId="{F5221575-37A3-416E-BDCA-39266139DE3E}" srcOrd="2" destOrd="0" presId="urn:microsoft.com/office/officeart/2005/8/layout/hierarchy2"/>
    <dgm:cxn modelId="{7A94AC84-A07E-4D1D-AF07-6DC86DC05591}" type="presParOf" srcId="{F5221575-37A3-416E-BDCA-39266139DE3E}" destId="{51C7D64A-3ACE-4FBA-ADFC-4F1F32FF2FFD}" srcOrd="0" destOrd="0" presId="urn:microsoft.com/office/officeart/2005/8/layout/hierarchy2"/>
    <dgm:cxn modelId="{8BF934FD-D91D-47C2-8A30-914DEFF98766}" type="presParOf" srcId="{BCF4B482-A8DF-41DE-A2CD-34E9CE4FDC06}" destId="{0F2FBC3C-64A0-4AC5-8C0D-B2D15F21BBDB}" srcOrd="3" destOrd="0" presId="urn:microsoft.com/office/officeart/2005/8/layout/hierarchy2"/>
    <dgm:cxn modelId="{CE40F699-6405-4447-8677-AAA9DF290159}" type="presParOf" srcId="{0F2FBC3C-64A0-4AC5-8C0D-B2D15F21BBDB}" destId="{CEAF1AFE-9340-47E0-88F8-E4A3C9372291}" srcOrd="0" destOrd="0" presId="urn:microsoft.com/office/officeart/2005/8/layout/hierarchy2"/>
    <dgm:cxn modelId="{7CC26EFE-06EC-4F2A-80BB-8C4BFEC32F1E}" type="presParOf" srcId="{0F2FBC3C-64A0-4AC5-8C0D-B2D15F21BBDB}" destId="{B15AF08A-5238-4FB3-BC88-1E5741F0FD0C}"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CBB8C4-AEE7-4A85-9B7E-51C09CBC80CA}" type="doc">
      <dgm:prSet loTypeId="urn:microsoft.com/office/officeart/2005/8/layout/vList5" loCatId="list" qsTypeId="urn:microsoft.com/office/officeart/2005/8/quickstyle/simple1" qsCatId="simple" csTypeId="urn:microsoft.com/office/officeart/2005/8/colors/colorful2" csCatId="colorful"/>
      <dgm:spPr/>
      <dgm:t>
        <a:bodyPr/>
        <a:lstStyle/>
        <a:p>
          <a:endParaRPr lang="en-US"/>
        </a:p>
      </dgm:t>
    </dgm:pt>
    <dgm:pt modelId="{57C18F16-6563-4E68-8068-2E4C60381B32}">
      <dgm:prSet/>
      <dgm:spPr/>
      <dgm:t>
        <a:bodyPr/>
        <a:lstStyle/>
        <a:p>
          <a:r>
            <a:rPr lang="en-US"/>
            <a:t>Tell</a:t>
          </a:r>
        </a:p>
      </dgm:t>
    </dgm:pt>
    <dgm:pt modelId="{2FE81F86-5EA3-461A-AD63-54E9EFDCB523}" type="parTrans" cxnId="{C1BC3574-D410-4346-AC32-8FEF714E228C}">
      <dgm:prSet/>
      <dgm:spPr/>
      <dgm:t>
        <a:bodyPr/>
        <a:lstStyle/>
        <a:p>
          <a:endParaRPr lang="en-US"/>
        </a:p>
      </dgm:t>
    </dgm:pt>
    <dgm:pt modelId="{B290F8A0-75A8-4E4A-9A8F-1F8227872E3A}" type="sibTrans" cxnId="{C1BC3574-D410-4346-AC32-8FEF714E228C}">
      <dgm:prSet/>
      <dgm:spPr/>
      <dgm:t>
        <a:bodyPr/>
        <a:lstStyle/>
        <a:p>
          <a:endParaRPr lang="en-US"/>
        </a:p>
      </dgm:t>
    </dgm:pt>
    <dgm:pt modelId="{8C6F8886-57F1-413E-A6B0-2E9DCCFE7EDB}">
      <dgm:prSet/>
      <dgm:spPr/>
      <dgm:t>
        <a:bodyPr/>
        <a:lstStyle/>
        <a:p>
          <a:r>
            <a:rPr lang="en-US"/>
            <a:t>Tell the new brand’s story effectively</a:t>
          </a:r>
        </a:p>
      </dgm:t>
    </dgm:pt>
    <dgm:pt modelId="{233CB18B-9741-4268-A378-611C3B3634D8}" type="parTrans" cxnId="{0AE5154B-AE8E-4BF9-AE22-6A1EC1E9A572}">
      <dgm:prSet/>
      <dgm:spPr/>
      <dgm:t>
        <a:bodyPr/>
        <a:lstStyle/>
        <a:p>
          <a:endParaRPr lang="en-US"/>
        </a:p>
      </dgm:t>
    </dgm:pt>
    <dgm:pt modelId="{338C7602-B3E5-47FD-A675-FC6622BBBDA6}" type="sibTrans" cxnId="{0AE5154B-AE8E-4BF9-AE22-6A1EC1E9A572}">
      <dgm:prSet/>
      <dgm:spPr/>
      <dgm:t>
        <a:bodyPr/>
        <a:lstStyle/>
        <a:p>
          <a:endParaRPr lang="en-US"/>
        </a:p>
      </dgm:t>
    </dgm:pt>
    <dgm:pt modelId="{54B76166-EED0-4D54-A363-A60B3F954BDB}">
      <dgm:prSet/>
      <dgm:spPr/>
      <dgm:t>
        <a:bodyPr/>
        <a:lstStyle/>
        <a:p>
          <a:r>
            <a:rPr lang="en-US"/>
            <a:t>Inspire and engage</a:t>
          </a:r>
        </a:p>
      </dgm:t>
    </dgm:pt>
    <dgm:pt modelId="{D8C8F2F9-0363-4427-AFBD-BF451725FFFC}" type="parTrans" cxnId="{E38D55FB-2322-4F24-8BBF-1F892F01354D}">
      <dgm:prSet/>
      <dgm:spPr/>
      <dgm:t>
        <a:bodyPr/>
        <a:lstStyle/>
        <a:p>
          <a:endParaRPr lang="en-US"/>
        </a:p>
      </dgm:t>
    </dgm:pt>
    <dgm:pt modelId="{1B673AF3-1E78-4CB0-A994-84FC7964C35A}" type="sibTrans" cxnId="{E38D55FB-2322-4F24-8BBF-1F892F01354D}">
      <dgm:prSet/>
      <dgm:spPr/>
      <dgm:t>
        <a:bodyPr/>
        <a:lstStyle/>
        <a:p>
          <a:endParaRPr lang="en-US"/>
        </a:p>
      </dgm:t>
    </dgm:pt>
    <dgm:pt modelId="{9045FAB4-94AC-4173-AF1B-3D14B7A6D8E3}">
      <dgm:prSet/>
      <dgm:spPr/>
      <dgm:t>
        <a:bodyPr/>
        <a:lstStyle/>
        <a:p>
          <a:r>
            <a:rPr lang="en-US"/>
            <a:t>Inspire and engage audiences with the brand’s identity, expression, and long-term vision.</a:t>
          </a:r>
        </a:p>
      </dgm:t>
    </dgm:pt>
    <dgm:pt modelId="{1A2F7438-386A-4CEC-B92C-BF53CAD0CFE9}" type="parTrans" cxnId="{DC591B7B-7F5B-40F7-87EE-D1F6605AD138}">
      <dgm:prSet/>
      <dgm:spPr/>
      <dgm:t>
        <a:bodyPr/>
        <a:lstStyle/>
        <a:p>
          <a:endParaRPr lang="en-US"/>
        </a:p>
      </dgm:t>
    </dgm:pt>
    <dgm:pt modelId="{6CA149A4-7541-45FD-9108-34BCB8B16B02}" type="sibTrans" cxnId="{DC591B7B-7F5B-40F7-87EE-D1F6605AD138}">
      <dgm:prSet/>
      <dgm:spPr/>
      <dgm:t>
        <a:bodyPr/>
        <a:lstStyle/>
        <a:p>
          <a:endParaRPr lang="en-US"/>
        </a:p>
      </dgm:t>
    </dgm:pt>
    <dgm:pt modelId="{BC281E15-FEA5-4F41-B5E8-1C5CB2B1E89E}">
      <dgm:prSet/>
      <dgm:spPr/>
      <dgm:t>
        <a:bodyPr/>
        <a:lstStyle/>
        <a:p>
          <a:r>
            <a:rPr lang="en-US"/>
            <a:t>Move</a:t>
          </a:r>
        </a:p>
      </dgm:t>
    </dgm:pt>
    <dgm:pt modelId="{B0C32AE2-71B2-4BFC-802B-CDB4C62CA55F}" type="parTrans" cxnId="{037E7CAD-4C4D-4614-92ED-977D9874E804}">
      <dgm:prSet/>
      <dgm:spPr/>
      <dgm:t>
        <a:bodyPr/>
        <a:lstStyle/>
        <a:p>
          <a:endParaRPr lang="en-US"/>
        </a:p>
      </dgm:t>
    </dgm:pt>
    <dgm:pt modelId="{9120226B-255B-42FB-BA5B-6F9B5419E3E5}" type="sibTrans" cxnId="{037E7CAD-4C4D-4614-92ED-977D9874E804}">
      <dgm:prSet/>
      <dgm:spPr/>
      <dgm:t>
        <a:bodyPr/>
        <a:lstStyle/>
        <a:p>
          <a:endParaRPr lang="en-US"/>
        </a:p>
      </dgm:t>
    </dgm:pt>
    <dgm:pt modelId="{D9725121-B97F-47CC-8D98-BD7028580674}">
      <dgm:prSet/>
      <dgm:spPr/>
      <dgm:t>
        <a:bodyPr/>
        <a:lstStyle/>
        <a:p>
          <a:r>
            <a:rPr lang="en-US" dirty="0"/>
            <a:t>Move people from “I heard about the merger” to “I understand who this organization is and why it matters.”</a:t>
          </a:r>
        </a:p>
      </dgm:t>
    </dgm:pt>
    <dgm:pt modelId="{328BD176-CED1-40FC-A5E4-3374A3338DCE}" type="parTrans" cxnId="{0AFCA256-C141-4D8D-B381-4FEC21737D45}">
      <dgm:prSet/>
      <dgm:spPr/>
      <dgm:t>
        <a:bodyPr/>
        <a:lstStyle/>
        <a:p>
          <a:endParaRPr lang="en-US"/>
        </a:p>
      </dgm:t>
    </dgm:pt>
    <dgm:pt modelId="{D01AB7CD-3DA0-4787-B29E-E6E6E308FEA5}" type="sibTrans" cxnId="{0AFCA256-C141-4D8D-B381-4FEC21737D45}">
      <dgm:prSet/>
      <dgm:spPr/>
      <dgm:t>
        <a:bodyPr/>
        <a:lstStyle/>
        <a:p>
          <a:endParaRPr lang="en-US"/>
        </a:p>
      </dgm:t>
    </dgm:pt>
    <dgm:pt modelId="{08AB7B08-0C90-4AA1-8EA4-1F3ABCFDAD30}" type="pres">
      <dgm:prSet presAssocID="{F9CBB8C4-AEE7-4A85-9B7E-51C09CBC80CA}" presName="Name0" presStyleCnt="0">
        <dgm:presLayoutVars>
          <dgm:dir/>
          <dgm:animLvl val="lvl"/>
          <dgm:resizeHandles val="exact"/>
        </dgm:presLayoutVars>
      </dgm:prSet>
      <dgm:spPr/>
    </dgm:pt>
    <dgm:pt modelId="{09B0CD0B-A71E-49AC-A353-837C872936FC}" type="pres">
      <dgm:prSet presAssocID="{57C18F16-6563-4E68-8068-2E4C60381B32}" presName="linNode" presStyleCnt="0"/>
      <dgm:spPr/>
    </dgm:pt>
    <dgm:pt modelId="{26947D93-7BC8-4127-9A4C-BBFC2BB5177D}" type="pres">
      <dgm:prSet presAssocID="{57C18F16-6563-4E68-8068-2E4C60381B32}" presName="parentText" presStyleLbl="node1" presStyleIdx="0" presStyleCnt="3">
        <dgm:presLayoutVars>
          <dgm:chMax val="1"/>
          <dgm:bulletEnabled val="1"/>
        </dgm:presLayoutVars>
      </dgm:prSet>
      <dgm:spPr/>
    </dgm:pt>
    <dgm:pt modelId="{BF3D0ABD-43A8-4142-964A-3430C5FC16D3}" type="pres">
      <dgm:prSet presAssocID="{57C18F16-6563-4E68-8068-2E4C60381B32}" presName="descendantText" presStyleLbl="alignAccFollowNode1" presStyleIdx="0" presStyleCnt="3">
        <dgm:presLayoutVars>
          <dgm:bulletEnabled val="1"/>
        </dgm:presLayoutVars>
      </dgm:prSet>
      <dgm:spPr/>
    </dgm:pt>
    <dgm:pt modelId="{104A716B-FA10-4AE1-BA0B-A89CBA71554D}" type="pres">
      <dgm:prSet presAssocID="{B290F8A0-75A8-4E4A-9A8F-1F8227872E3A}" presName="sp" presStyleCnt="0"/>
      <dgm:spPr/>
    </dgm:pt>
    <dgm:pt modelId="{E2D8151C-5E96-459D-9E10-BE86623289AB}" type="pres">
      <dgm:prSet presAssocID="{54B76166-EED0-4D54-A363-A60B3F954BDB}" presName="linNode" presStyleCnt="0"/>
      <dgm:spPr/>
    </dgm:pt>
    <dgm:pt modelId="{307996A8-CE8C-4A8E-A3CB-C7438B5D4080}" type="pres">
      <dgm:prSet presAssocID="{54B76166-EED0-4D54-A363-A60B3F954BDB}" presName="parentText" presStyleLbl="node1" presStyleIdx="1" presStyleCnt="3">
        <dgm:presLayoutVars>
          <dgm:chMax val="1"/>
          <dgm:bulletEnabled val="1"/>
        </dgm:presLayoutVars>
      </dgm:prSet>
      <dgm:spPr/>
    </dgm:pt>
    <dgm:pt modelId="{A9A3C547-EBC9-4DEF-8D27-CCA5AC22B909}" type="pres">
      <dgm:prSet presAssocID="{54B76166-EED0-4D54-A363-A60B3F954BDB}" presName="descendantText" presStyleLbl="alignAccFollowNode1" presStyleIdx="1" presStyleCnt="3">
        <dgm:presLayoutVars>
          <dgm:bulletEnabled val="1"/>
        </dgm:presLayoutVars>
      </dgm:prSet>
      <dgm:spPr/>
    </dgm:pt>
    <dgm:pt modelId="{5432BBC6-2A7D-4479-AA5F-0C26DADF54AB}" type="pres">
      <dgm:prSet presAssocID="{1B673AF3-1E78-4CB0-A994-84FC7964C35A}" presName="sp" presStyleCnt="0"/>
      <dgm:spPr/>
    </dgm:pt>
    <dgm:pt modelId="{22CC9AAC-60B3-404F-946E-9BC8F5C2718A}" type="pres">
      <dgm:prSet presAssocID="{BC281E15-FEA5-4F41-B5E8-1C5CB2B1E89E}" presName="linNode" presStyleCnt="0"/>
      <dgm:spPr/>
    </dgm:pt>
    <dgm:pt modelId="{EF2976A8-8436-4E4E-AA35-FB320FF374C7}" type="pres">
      <dgm:prSet presAssocID="{BC281E15-FEA5-4F41-B5E8-1C5CB2B1E89E}" presName="parentText" presStyleLbl="node1" presStyleIdx="2" presStyleCnt="3">
        <dgm:presLayoutVars>
          <dgm:chMax val="1"/>
          <dgm:bulletEnabled val="1"/>
        </dgm:presLayoutVars>
      </dgm:prSet>
      <dgm:spPr/>
    </dgm:pt>
    <dgm:pt modelId="{1EFF270A-53DC-4663-A572-D2F7726E86D3}" type="pres">
      <dgm:prSet presAssocID="{BC281E15-FEA5-4F41-B5E8-1C5CB2B1E89E}" presName="descendantText" presStyleLbl="alignAccFollowNode1" presStyleIdx="2" presStyleCnt="3">
        <dgm:presLayoutVars>
          <dgm:bulletEnabled val="1"/>
        </dgm:presLayoutVars>
      </dgm:prSet>
      <dgm:spPr/>
    </dgm:pt>
  </dgm:ptLst>
  <dgm:cxnLst>
    <dgm:cxn modelId="{1999722A-DB1E-486E-9918-D1FFC1EFE24D}" type="presOf" srcId="{BC281E15-FEA5-4F41-B5E8-1C5CB2B1E89E}" destId="{EF2976A8-8436-4E4E-AA35-FB320FF374C7}" srcOrd="0" destOrd="0" presId="urn:microsoft.com/office/officeart/2005/8/layout/vList5"/>
    <dgm:cxn modelId="{0AE5154B-AE8E-4BF9-AE22-6A1EC1E9A572}" srcId="{57C18F16-6563-4E68-8068-2E4C60381B32}" destId="{8C6F8886-57F1-413E-A6B0-2E9DCCFE7EDB}" srcOrd="0" destOrd="0" parTransId="{233CB18B-9741-4268-A378-611C3B3634D8}" sibTransId="{338C7602-B3E5-47FD-A675-FC6622BBBDA6}"/>
    <dgm:cxn modelId="{0AFCA256-C141-4D8D-B381-4FEC21737D45}" srcId="{BC281E15-FEA5-4F41-B5E8-1C5CB2B1E89E}" destId="{D9725121-B97F-47CC-8D98-BD7028580674}" srcOrd="0" destOrd="0" parTransId="{328BD176-CED1-40FC-A5E4-3374A3338DCE}" sibTransId="{D01AB7CD-3DA0-4787-B29E-E6E6E308FEA5}"/>
    <dgm:cxn modelId="{EA19F36C-AE94-492B-B999-C32389461E8E}" type="presOf" srcId="{54B76166-EED0-4D54-A363-A60B3F954BDB}" destId="{307996A8-CE8C-4A8E-A3CB-C7438B5D4080}" srcOrd="0" destOrd="0" presId="urn:microsoft.com/office/officeart/2005/8/layout/vList5"/>
    <dgm:cxn modelId="{C1BC3574-D410-4346-AC32-8FEF714E228C}" srcId="{F9CBB8C4-AEE7-4A85-9B7E-51C09CBC80CA}" destId="{57C18F16-6563-4E68-8068-2E4C60381B32}" srcOrd="0" destOrd="0" parTransId="{2FE81F86-5EA3-461A-AD63-54E9EFDCB523}" sibTransId="{B290F8A0-75A8-4E4A-9A8F-1F8227872E3A}"/>
    <dgm:cxn modelId="{DC591B7B-7F5B-40F7-87EE-D1F6605AD138}" srcId="{54B76166-EED0-4D54-A363-A60B3F954BDB}" destId="{9045FAB4-94AC-4173-AF1B-3D14B7A6D8E3}" srcOrd="0" destOrd="0" parTransId="{1A2F7438-386A-4CEC-B92C-BF53CAD0CFE9}" sibTransId="{6CA149A4-7541-45FD-9108-34BCB8B16B02}"/>
    <dgm:cxn modelId="{DF25D97B-D267-409C-876F-B094A21CC812}" type="presOf" srcId="{D9725121-B97F-47CC-8D98-BD7028580674}" destId="{1EFF270A-53DC-4663-A572-D2F7726E86D3}" srcOrd="0" destOrd="0" presId="urn:microsoft.com/office/officeart/2005/8/layout/vList5"/>
    <dgm:cxn modelId="{0435E3A0-F774-452D-B4F4-74304B0656BA}" type="presOf" srcId="{9045FAB4-94AC-4173-AF1B-3D14B7A6D8E3}" destId="{A9A3C547-EBC9-4DEF-8D27-CCA5AC22B909}" srcOrd="0" destOrd="0" presId="urn:microsoft.com/office/officeart/2005/8/layout/vList5"/>
    <dgm:cxn modelId="{87FD45AA-1084-4838-9CF5-3B7434D38723}" type="presOf" srcId="{F9CBB8C4-AEE7-4A85-9B7E-51C09CBC80CA}" destId="{08AB7B08-0C90-4AA1-8EA4-1F3ABCFDAD30}" srcOrd="0" destOrd="0" presId="urn:microsoft.com/office/officeart/2005/8/layout/vList5"/>
    <dgm:cxn modelId="{037E7CAD-4C4D-4614-92ED-977D9874E804}" srcId="{F9CBB8C4-AEE7-4A85-9B7E-51C09CBC80CA}" destId="{BC281E15-FEA5-4F41-B5E8-1C5CB2B1E89E}" srcOrd="2" destOrd="0" parTransId="{B0C32AE2-71B2-4BFC-802B-CDB4C62CA55F}" sibTransId="{9120226B-255B-42FB-BA5B-6F9B5419E3E5}"/>
    <dgm:cxn modelId="{7EED7EC2-2671-4FBC-B1B3-698E1DB8A734}" type="presOf" srcId="{57C18F16-6563-4E68-8068-2E4C60381B32}" destId="{26947D93-7BC8-4127-9A4C-BBFC2BB5177D}" srcOrd="0" destOrd="0" presId="urn:microsoft.com/office/officeart/2005/8/layout/vList5"/>
    <dgm:cxn modelId="{97089FF5-0F2C-482C-8B06-FBEAC5D81FC9}" type="presOf" srcId="{8C6F8886-57F1-413E-A6B0-2E9DCCFE7EDB}" destId="{BF3D0ABD-43A8-4142-964A-3430C5FC16D3}" srcOrd="0" destOrd="0" presId="urn:microsoft.com/office/officeart/2005/8/layout/vList5"/>
    <dgm:cxn modelId="{E38D55FB-2322-4F24-8BBF-1F892F01354D}" srcId="{F9CBB8C4-AEE7-4A85-9B7E-51C09CBC80CA}" destId="{54B76166-EED0-4D54-A363-A60B3F954BDB}" srcOrd="1" destOrd="0" parTransId="{D8C8F2F9-0363-4427-AFBD-BF451725FFFC}" sibTransId="{1B673AF3-1E78-4CB0-A994-84FC7964C35A}"/>
    <dgm:cxn modelId="{A7374780-E214-47A4-8F1F-95C29520AF07}" type="presParOf" srcId="{08AB7B08-0C90-4AA1-8EA4-1F3ABCFDAD30}" destId="{09B0CD0B-A71E-49AC-A353-837C872936FC}" srcOrd="0" destOrd="0" presId="urn:microsoft.com/office/officeart/2005/8/layout/vList5"/>
    <dgm:cxn modelId="{5611BE68-8638-417C-A212-A75C04642AE1}" type="presParOf" srcId="{09B0CD0B-A71E-49AC-A353-837C872936FC}" destId="{26947D93-7BC8-4127-9A4C-BBFC2BB5177D}" srcOrd="0" destOrd="0" presId="urn:microsoft.com/office/officeart/2005/8/layout/vList5"/>
    <dgm:cxn modelId="{ABA7D386-A6F6-42AD-8485-26D775310E2F}" type="presParOf" srcId="{09B0CD0B-A71E-49AC-A353-837C872936FC}" destId="{BF3D0ABD-43A8-4142-964A-3430C5FC16D3}" srcOrd="1" destOrd="0" presId="urn:microsoft.com/office/officeart/2005/8/layout/vList5"/>
    <dgm:cxn modelId="{00A6B9F9-3AB2-475C-BF39-19ACCDBB9672}" type="presParOf" srcId="{08AB7B08-0C90-4AA1-8EA4-1F3ABCFDAD30}" destId="{104A716B-FA10-4AE1-BA0B-A89CBA71554D}" srcOrd="1" destOrd="0" presId="urn:microsoft.com/office/officeart/2005/8/layout/vList5"/>
    <dgm:cxn modelId="{2FA986A0-2FDD-4713-8F8C-0DD18B649DD6}" type="presParOf" srcId="{08AB7B08-0C90-4AA1-8EA4-1F3ABCFDAD30}" destId="{E2D8151C-5E96-459D-9E10-BE86623289AB}" srcOrd="2" destOrd="0" presId="urn:microsoft.com/office/officeart/2005/8/layout/vList5"/>
    <dgm:cxn modelId="{D58DA314-5EAD-48A3-AA55-65290DD6D6D4}" type="presParOf" srcId="{E2D8151C-5E96-459D-9E10-BE86623289AB}" destId="{307996A8-CE8C-4A8E-A3CB-C7438B5D4080}" srcOrd="0" destOrd="0" presId="urn:microsoft.com/office/officeart/2005/8/layout/vList5"/>
    <dgm:cxn modelId="{8237ADE1-0228-4276-BDC2-C66CF6DC7BE0}" type="presParOf" srcId="{E2D8151C-5E96-459D-9E10-BE86623289AB}" destId="{A9A3C547-EBC9-4DEF-8D27-CCA5AC22B909}" srcOrd="1" destOrd="0" presId="urn:microsoft.com/office/officeart/2005/8/layout/vList5"/>
    <dgm:cxn modelId="{F6263DE1-91C9-4DE5-9FD9-886F8E8ED800}" type="presParOf" srcId="{08AB7B08-0C90-4AA1-8EA4-1F3ABCFDAD30}" destId="{5432BBC6-2A7D-4479-AA5F-0C26DADF54AB}" srcOrd="3" destOrd="0" presId="urn:microsoft.com/office/officeart/2005/8/layout/vList5"/>
    <dgm:cxn modelId="{BBB2638A-1205-4661-A59A-141B94BBBC10}" type="presParOf" srcId="{08AB7B08-0C90-4AA1-8EA4-1F3ABCFDAD30}" destId="{22CC9AAC-60B3-404F-946E-9BC8F5C2718A}" srcOrd="4" destOrd="0" presId="urn:microsoft.com/office/officeart/2005/8/layout/vList5"/>
    <dgm:cxn modelId="{6C8B2150-E9CC-4500-873B-715844AEB49C}" type="presParOf" srcId="{22CC9AAC-60B3-404F-946E-9BC8F5C2718A}" destId="{EF2976A8-8436-4E4E-AA35-FB320FF374C7}" srcOrd="0" destOrd="0" presId="urn:microsoft.com/office/officeart/2005/8/layout/vList5"/>
    <dgm:cxn modelId="{98704633-7444-4EBC-A559-66CF4F25E106}" type="presParOf" srcId="{22CC9AAC-60B3-404F-946E-9BC8F5C2718A}" destId="{1EFF270A-53DC-4663-A572-D2F7726E86D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E0739A-B572-42B4-8ED6-0E7AD2CFBFD1}" type="doc">
      <dgm:prSet loTypeId="urn:microsoft.com/office/officeart/2016/7/layout/HorizontalActionList" loCatId="List" qsTypeId="urn:microsoft.com/office/officeart/2005/8/quickstyle/simple1" qsCatId="simple" csTypeId="urn:microsoft.com/office/officeart/2005/8/colors/colorful1" csCatId="colorful"/>
      <dgm:spPr/>
      <dgm:t>
        <a:bodyPr/>
        <a:lstStyle/>
        <a:p>
          <a:endParaRPr lang="en-US"/>
        </a:p>
      </dgm:t>
    </dgm:pt>
    <dgm:pt modelId="{CCC98B2F-30A8-4DC3-8524-60550E25921D}">
      <dgm:prSet/>
      <dgm:spPr/>
      <dgm:t>
        <a:bodyPr/>
        <a:lstStyle/>
        <a:p>
          <a:r>
            <a:rPr lang="en-US"/>
            <a:t>Leverage</a:t>
          </a:r>
        </a:p>
      </dgm:t>
    </dgm:pt>
    <dgm:pt modelId="{3AD04BBB-680E-4C39-B248-24A6CBE54A68}" type="parTrans" cxnId="{7744FC48-6AF3-4201-A9FA-129DD48ABC32}">
      <dgm:prSet/>
      <dgm:spPr/>
      <dgm:t>
        <a:bodyPr/>
        <a:lstStyle/>
        <a:p>
          <a:endParaRPr lang="en-US"/>
        </a:p>
      </dgm:t>
    </dgm:pt>
    <dgm:pt modelId="{59E02811-E0C0-4B14-9AD5-F7C7705301CB}" type="sibTrans" cxnId="{7744FC48-6AF3-4201-A9FA-129DD48ABC32}">
      <dgm:prSet/>
      <dgm:spPr/>
      <dgm:t>
        <a:bodyPr/>
        <a:lstStyle/>
        <a:p>
          <a:endParaRPr lang="en-US"/>
        </a:p>
      </dgm:t>
    </dgm:pt>
    <dgm:pt modelId="{DEED0DEA-F9E9-4E5F-A101-C3E9D52197E4}">
      <dgm:prSet/>
      <dgm:spPr/>
      <dgm:t>
        <a:bodyPr/>
        <a:lstStyle/>
        <a:p>
          <a:r>
            <a:rPr lang="en-US"/>
            <a:t>Leverage momentum to reach new audiences</a:t>
          </a:r>
        </a:p>
      </dgm:t>
    </dgm:pt>
    <dgm:pt modelId="{D249DD94-13A3-413E-AD4F-BA1F2DE5F73C}" type="parTrans" cxnId="{B0EF9393-BE2F-4CE8-AF31-C6FD8D2F0423}">
      <dgm:prSet/>
      <dgm:spPr/>
      <dgm:t>
        <a:bodyPr/>
        <a:lstStyle/>
        <a:p>
          <a:endParaRPr lang="en-US"/>
        </a:p>
      </dgm:t>
    </dgm:pt>
    <dgm:pt modelId="{EC2337B8-2659-42A0-ADC9-83B3D0614FE5}" type="sibTrans" cxnId="{B0EF9393-BE2F-4CE8-AF31-C6FD8D2F0423}">
      <dgm:prSet/>
      <dgm:spPr/>
      <dgm:t>
        <a:bodyPr/>
        <a:lstStyle/>
        <a:p>
          <a:endParaRPr lang="en-US"/>
        </a:p>
      </dgm:t>
    </dgm:pt>
    <dgm:pt modelId="{45B37C9F-4A7D-4618-9EC0-619C9BCF8FE7}">
      <dgm:prSet/>
      <dgm:spPr/>
      <dgm:t>
        <a:bodyPr/>
        <a:lstStyle/>
        <a:p>
          <a:r>
            <a:rPr lang="en-US"/>
            <a:t>Build on</a:t>
          </a:r>
        </a:p>
      </dgm:t>
    </dgm:pt>
    <dgm:pt modelId="{06D2B13A-9A35-488A-90CC-ACC395C250AC}" type="parTrans" cxnId="{10CC5A17-EEE3-4422-A648-69EA44EB96CE}">
      <dgm:prSet/>
      <dgm:spPr/>
      <dgm:t>
        <a:bodyPr/>
        <a:lstStyle/>
        <a:p>
          <a:endParaRPr lang="en-US"/>
        </a:p>
      </dgm:t>
    </dgm:pt>
    <dgm:pt modelId="{1F1DCC66-A1E8-421C-9A64-82792CE3B87D}" type="sibTrans" cxnId="{10CC5A17-EEE3-4422-A648-69EA44EB96CE}">
      <dgm:prSet/>
      <dgm:spPr/>
      <dgm:t>
        <a:bodyPr/>
        <a:lstStyle/>
        <a:p>
          <a:endParaRPr lang="en-US"/>
        </a:p>
      </dgm:t>
    </dgm:pt>
    <dgm:pt modelId="{3B045507-4020-4815-9245-BF572B63DB30}">
      <dgm:prSet/>
      <dgm:spPr/>
      <dgm:t>
        <a:bodyPr/>
        <a:lstStyle/>
        <a:p>
          <a:r>
            <a:rPr lang="en-US"/>
            <a:t>Build on current engagement to expand brand awareness.</a:t>
          </a:r>
        </a:p>
      </dgm:t>
    </dgm:pt>
    <dgm:pt modelId="{BCB3BE71-6B71-4C08-8F69-8802740F25C3}" type="parTrans" cxnId="{ABB3BD83-33DF-4A4C-B4B8-FFA95DDB4C28}">
      <dgm:prSet/>
      <dgm:spPr/>
      <dgm:t>
        <a:bodyPr/>
        <a:lstStyle/>
        <a:p>
          <a:endParaRPr lang="en-US"/>
        </a:p>
      </dgm:t>
    </dgm:pt>
    <dgm:pt modelId="{4490057D-79D6-46DC-963E-CA405DD952E0}" type="sibTrans" cxnId="{ABB3BD83-33DF-4A4C-B4B8-FFA95DDB4C28}">
      <dgm:prSet/>
      <dgm:spPr/>
      <dgm:t>
        <a:bodyPr/>
        <a:lstStyle/>
        <a:p>
          <a:endParaRPr lang="en-US"/>
        </a:p>
      </dgm:t>
    </dgm:pt>
    <dgm:pt modelId="{5BBF0A5F-37D5-4FC2-8A17-3B09A85A9062}">
      <dgm:prSet/>
      <dgm:spPr/>
      <dgm:t>
        <a:bodyPr/>
        <a:lstStyle/>
        <a:p>
          <a:r>
            <a:rPr lang="en-US"/>
            <a:t>Use</a:t>
          </a:r>
        </a:p>
      </dgm:t>
    </dgm:pt>
    <dgm:pt modelId="{E5E2C956-4AC8-44F0-AC5B-0D5C3C1186CF}" type="parTrans" cxnId="{EC22A655-6AED-47DB-9CFD-043EA9F6F3AB}">
      <dgm:prSet/>
      <dgm:spPr/>
      <dgm:t>
        <a:bodyPr/>
        <a:lstStyle/>
        <a:p>
          <a:endParaRPr lang="en-US"/>
        </a:p>
      </dgm:t>
    </dgm:pt>
    <dgm:pt modelId="{3FA6C98E-22EB-44BB-96AB-3787F96A202D}" type="sibTrans" cxnId="{EC22A655-6AED-47DB-9CFD-043EA9F6F3AB}">
      <dgm:prSet/>
      <dgm:spPr/>
      <dgm:t>
        <a:bodyPr/>
        <a:lstStyle/>
        <a:p>
          <a:endParaRPr lang="en-US"/>
        </a:p>
      </dgm:t>
    </dgm:pt>
    <dgm:pt modelId="{9B21F25B-02FA-4232-9A51-32B7BC36DF79}">
      <dgm:prSet/>
      <dgm:spPr/>
      <dgm:t>
        <a:bodyPr/>
        <a:lstStyle/>
        <a:p>
          <a:r>
            <a:rPr lang="en-US"/>
            <a:t>Use the announcement moment to warm up new prospects:</a:t>
          </a:r>
          <a:br>
            <a:rPr lang="en-US"/>
          </a:br>
          <a:r>
            <a:rPr lang="en-US"/>
            <a:t>clinical partners, business partners, research partners, funders, and industry influencers.</a:t>
          </a:r>
        </a:p>
      </dgm:t>
    </dgm:pt>
    <dgm:pt modelId="{9AC42DE7-F4E3-4427-94D0-74FB181A01FB}" type="parTrans" cxnId="{C5A83C22-9B5D-4DCC-97E3-499AFB479327}">
      <dgm:prSet/>
      <dgm:spPr/>
      <dgm:t>
        <a:bodyPr/>
        <a:lstStyle/>
        <a:p>
          <a:endParaRPr lang="en-US"/>
        </a:p>
      </dgm:t>
    </dgm:pt>
    <dgm:pt modelId="{988E830E-415B-4E22-A6B9-4C313C73A4F5}" type="sibTrans" cxnId="{C5A83C22-9B5D-4DCC-97E3-499AFB479327}">
      <dgm:prSet/>
      <dgm:spPr/>
      <dgm:t>
        <a:bodyPr/>
        <a:lstStyle/>
        <a:p>
          <a:endParaRPr lang="en-US"/>
        </a:p>
      </dgm:t>
    </dgm:pt>
    <dgm:pt modelId="{D5BD13D6-B80A-441F-851B-F02C502B938E}" type="pres">
      <dgm:prSet presAssocID="{ECE0739A-B572-42B4-8ED6-0E7AD2CFBFD1}" presName="Name0" presStyleCnt="0">
        <dgm:presLayoutVars>
          <dgm:dir/>
          <dgm:animLvl val="lvl"/>
          <dgm:resizeHandles val="exact"/>
        </dgm:presLayoutVars>
      </dgm:prSet>
      <dgm:spPr/>
    </dgm:pt>
    <dgm:pt modelId="{878564D0-E72E-4EBB-9928-3B1B622BDC27}" type="pres">
      <dgm:prSet presAssocID="{CCC98B2F-30A8-4DC3-8524-60550E25921D}" presName="composite" presStyleCnt="0"/>
      <dgm:spPr/>
    </dgm:pt>
    <dgm:pt modelId="{815365CB-7E21-4805-BD5D-332684ACD64B}" type="pres">
      <dgm:prSet presAssocID="{CCC98B2F-30A8-4DC3-8524-60550E25921D}" presName="parTx" presStyleLbl="alignNode1" presStyleIdx="0" presStyleCnt="3">
        <dgm:presLayoutVars>
          <dgm:chMax val="0"/>
          <dgm:chPref val="0"/>
        </dgm:presLayoutVars>
      </dgm:prSet>
      <dgm:spPr/>
    </dgm:pt>
    <dgm:pt modelId="{15E6057D-1633-46FF-8ED3-11580C19CD4C}" type="pres">
      <dgm:prSet presAssocID="{CCC98B2F-30A8-4DC3-8524-60550E25921D}" presName="desTx" presStyleLbl="alignAccFollowNode1" presStyleIdx="0" presStyleCnt="3">
        <dgm:presLayoutVars/>
      </dgm:prSet>
      <dgm:spPr/>
    </dgm:pt>
    <dgm:pt modelId="{4101436B-A926-474B-BAD9-650295FA139B}" type="pres">
      <dgm:prSet presAssocID="{59E02811-E0C0-4B14-9AD5-F7C7705301CB}" presName="space" presStyleCnt="0"/>
      <dgm:spPr/>
    </dgm:pt>
    <dgm:pt modelId="{F112A271-0FC7-4E2A-8173-DCC23A6A3CA5}" type="pres">
      <dgm:prSet presAssocID="{45B37C9F-4A7D-4618-9EC0-619C9BCF8FE7}" presName="composite" presStyleCnt="0"/>
      <dgm:spPr/>
    </dgm:pt>
    <dgm:pt modelId="{4193E8E7-492B-478C-9CDE-4A81CBD9CF40}" type="pres">
      <dgm:prSet presAssocID="{45B37C9F-4A7D-4618-9EC0-619C9BCF8FE7}" presName="parTx" presStyleLbl="alignNode1" presStyleIdx="1" presStyleCnt="3">
        <dgm:presLayoutVars>
          <dgm:chMax val="0"/>
          <dgm:chPref val="0"/>
        </dgm:presLayoutVars>
      </dgm:prSet>
      <dgm:spPr/>
    </dgm:pt>
    <dgm:pt modelId="{86D10387-8813-4E4D-B079-3714861533A8}" type="pres">
      <dgm:prSet presAssocID="{45B37C9F-4A7D-4618-9EC0-619C9BCF8FE7}" presName="desTx" presStyleLbl="alignAccFollowNode1" presStyleIdx="1" presStyleCnt="3">
        <dgm:presLayoutVars/>
      </dgm:prSet>
      <dgm:spPr/>
    </dgm:pt>
    <dgm:pt modelId="{5527A5CC-E212-4034-B660-71642546BAA3}" type="pres">
      <dgm:prSet presAssocID="{1F1DCC66-A1E8-421C-9A64-82792CE3B87D}" presName="space" presStyleCnt="0"/>
      <dgm:spPr/>
    </dgm:pt>
    <dgm:pt modelId="{16F32767-8224-4899-9E51-ABCFA3DFC23F}" type="pres">
      <dgm:prSet presAssocID="{5BBF0A5F-37D5-4FC2-8A17-3B09A85A9062}" presName="composite" presStyleCnt="0"/>
      <dgm:spPr/>
    </dgm:pt>
    <dgm:pt modelId="{7FFA4490-9D4F-4160-BD87-616321FE4FE5}" type="pres">
      <dgm:prSet presAssocID="{5BBF0A5F-37D5-4FC2-8A17-3B09A85A9062}" presName="parTx" presStyleLbl="alignNode1" presStyleIdx="2" presStyleCnt="3">
        <dgm:presLayoutVars>
          <dgm:chMax val="0"/>
          <dgm:chPref val="0"/>
        </dgm:presLayoutVars>
      </dgm:prSet>
      <dgm:spPr/>
    </dgm:pt>
    <dgm:pt modelId="{DD4142FD-A20A-42C5-B23D-977D0C97CDD5}" type="pres">
      <dgm:prSet presAssocID="{5BBF0A5F-37D5-4FC2-8A17-3B09A85A9062}" presName="desTx" presStyleLbl="alignAccFollowNode1" presStyleIdx="2" presStyleCnt="3">
        <dgm:presLayoutVars/>
      </dgm:prSet>
      <dgm:spPr/>
    </dgm:pt>
  </dgm:ptLst>
  <dgm:cxnLst>
    <dgm:cxn modelId="{10CC5A17-EEE3-4422-A648-69EA44EB96CE}" srcId="{ECE0739A-B572-42B4-8ED6-0E7AD2CFBFD1}" destId="{45B37C9F-4A7D-4618-9EC0-619C9BCF8FE7}" srcOrd="1" destOrd="0" parTransId="{06D2B13A-9A35-488A-90CC-ACC395C250AC}" sibTransId="{1F1DCC66-A1E8-421C-9A64-82792CE3B87D}"/>
    <dgm:cxn modelId="{925AE71C-EAF3-4BE6-8FF8-8E3E9E17CA37}" type="presOf" srcId="{ECE0739A-B572-42B4-8ED6-0E7AD2CFBFD1}" destId="{D5BD13D6-B80A-441F-851B-F02C502B938E}" srcOrd="0" destOrd="0" presId="urn:microsoft.com/office/officeart/2016/7/layout/HorizontalActionList"/>
    <dgm:cxn modelId="{C5A83C22-9B5D-4DCC-97E3-499AFB479327}" srcId="{5BBF0A5F-37D5-4FC2-8A17-3B09A85A9062}" destId="{9B21F25B-02FA-4232-9A51-32B7BC36DF79}" srcOrd="0" destOrd="0" parTransId="{9AC42DE7-F4E3-4427-94D0-74FB181A01FB}" sibTransId="{988E830E-415B-4E22-A6B9-4C313C73A4F5}"/>
    <dgm:cxn modelId="{4677C43F-CAA5-4FE2-BE93-D1D12746CB56}" type="presOf" srcId="{9B21F25B-02FA-4232-9A51-32B7BC36DF79}" destId="{DD4142FD-A20A-42C5-B23D-977D0C97CDD5}" srcOrd="0" destOrd="0" presId="urn:microsoft.com/office/officeart/2016/7/layout/HorizontalActionList"/>
    <dgm:cxn modelId="{7744FC48-6AF3-4201-A9FA-129DD48ABC32}" srcId="{ECE0739A-B572-42B4-8ED6-0E7AD2CFBFD1}" destId="{CCC98B2F-30A8-4DC3-8524-60550E25921D}" srcOrd="0" destOrd="0" parTransId="{3AD04BBB-680E-4C39-B248-24A6CBE54A68}" sibTransId="{59E02811-E0C0-4B14-9AD5-F7C7705301CB}"/>
    <dgm:cxn modelId="{21E9C24B-2870-4C1F-B0F4-9DF2B38AFCA6}" type="presOf" srcId="{CCC98B2F-30A8-4DC3-8524-60550E25921D}" destId="{815365CB-7E21-4805-BD5D-332684ACD64B}" srcOrd="0" destOrd="0" presId="urn:microsoft.com/office/officeart/2016/7/layout/HorizontalActionList"/>
    <dgm:cxn modelId="{EC22A655-6AED-47DB-9CFD-043EA9F6F3AB}" srcId="{ECE0739A-B572-42B4-8ED6-0E7AD2CFBFD1}" destId="{5BBF0A5F-37D5-4FC2-8A17-3B09A85A9062}" srcOrd="2" destOrd="0" parTransId="{E5E2C956-4AC8-44F0-AC5B-0D5C3C1186CF}" sibTransId="{3FA6C98E-22EB-44BB-96AB-3787F96A202D}"/>
    <dgm:cxn modelId="{ABB3BD83-33DF-4A4C-B4B8-FFA95DDB4C28}" srcId="{45B37C9F-4A7D-4618-9EC0-619C9BCF8FE7}" destId="{3B045507-4020-4815-9245-BF572B63DB30}" srcOrd="0" destOrd="0" parTransId="{BCB3BE71-6B71-4C08-8F69-8802740F25C3}" sibTransId="{4490057D-79D6-46DC-963E-CA405DD952E0}"/>
    <dgm:cxn modelId="{B0EF9393-BE2F-4CE8-AF31-C6FD8D2F0423}" srcId="{CCC98B2F-30A8-4DC3-8524-60550E25921D}" destId="{DEED0DEA-F9E9-4E5F-A101-C3E9D52197E4}" srcOrd="0" destOrd="0" parTransId="{D249DD94-13A3-413E-AD4F-BA1F2DE5F73C}" sibTransId="{EC2337B8-2659-42A0-ADC9-83B3D0614FE5}"/>
    <dgm:cxn modelId="{10D8D0CE-97A3-4CB6-8D6A-5F8B6E661743}" type="presOf" srcId="{45B37C9F-4A7D-4618-9EC0-619C9BCF8FE7}" destId="{4193E8E7-492B-478C-9CDE-4A81CBD9CF40}" srcOrd="0" destOrd="0" presId="urn:microsoft.com/office/officeart/2016/7/layout/HorizontalActionList"/>
    <dgm:cxn modelId="{BBCCF2F3-C478-4FD9-A7B6-B4F1B73BBEBC}" type="presOf" srcId="{3B045507-4020-4815-9245-BF572B63DB30}" destId="{86D10387-8813-4E4D-B079-3714861533A8}" srcOrd="0" destOrd="0" presId="urn:microsoft.com/office/officeart/2016/7/layout/HorizontalActionList"/>
    <dgm:cxn modelId="{D166C5F9-D1DD-44E8-9A1F-313297FE019D}" type="presOf" srcId="{DEED0DEA-F9E9-4E5F-A101-C3E9D52197E4}" destId="{15E6057D-1633-46FF-8ED3-11580C19CD4C}" srcOrd="0" destOrd="0" presId="urn:microsoft.com/office/officeart/2016/7/layout/HorizontalActionList"/>
    <dgm:cxn modelId="{D48D61FE-0F19-4E88-B99F-4D0E74D63979}" type="presOf" srcId="{5BBF0A5F-37D5-4FC2-8A17-3B09A85A9062}" destId="{7FFA4490-9D4F-4160-BD87-616321FE4FE5}" srcOrd="0" destOrd="0" presId="urn:microsoft.com/office/officeart/2016/7/layout/HorizontalActionList"/>
    <dgm:cxn modelId="{CA03C760-5778-43D4-8BC0-1484265FC07E}" type="presParOf" srcId="{D5BD13D6-B80A-441F-851B-F02C502B938E}" destId="{878564D0-E72E-4EBB-9928-3B1B622BDC27}" srcOrd="0" destOrd="0" presId="urn:microsoft.com/office/officeart/2016/7/layout/HorizontalActionList"/>
    <dgm:cxn modelId="{6F7E6919-4023-46BA-94D2-3696CFE4F7C2}" type="presParOf" srcId="{878564D0-E72E-4EBB-9928-3B1B622BDC27}" destId="{815365CB-7E21-4805-BD5D-332684ACD64B}" srcOrd="0" destOrd="0" presId="urn:microsoft.com/office/officeart/2016/7/layout/HorizontalActionList"/>
    <dgm:cxn modelId="{20758A37-D0E8-41F5-A81A-E26A634D9082}" type="presParOf" srcId="{878564D0-E72E-4EBB-9928-3B1B622BDC27}" destId="{15E6057D-1633-46FF-8ED3-11580C19CD4C}" srcOrd="1" destOrd="0" presId="urn:microsoft.com/office/officeart/2016/7/layout/HorizontalActionList"/>
    <dgm:cxn modelId="{4E6091E8-1CA2-4541-B1C8-14EE0CB19541}" type="presParOf" srcId="{D5BD13D6-B80A-441F-851B-F02C502B938E}" destId="{4101436B-A926-474B-BAD9-650295FA139B}" srcOrd="1" destOrd="0" presId="urn:microsoft.com/office/officeart/2016/7/layout/HorizontalActionList"/>
    <dgm:cxn modelId="{A020B70C-F459-478A-A383-4711B2583BD8}" type="presParOf" srcId="{D5BD13D6-B80A-441F-851B-F02C502B938E}" destId="{F112A271-0FC7-4E2A-8173-DCC23A6A3CA5}" srcOrd="2" destOrd="0" presId="urn:microsoft.com/office/officeart/2016/7/layout/HorizontalActionList"/>
    <dgm:cxn modelId="{7B86335A-7069-4EB5-8E81-A4AF148BC192}" type="presParOf" srcId="{F112A271-0FC7-4E2A-8173-DCC23A6A3CA5}" destId="{4193E8E7-492B-478C-9CDE-4A81CBD9CF40}" srcOrd="0" destOrd="0" presId="urn:microsoft.com/office/officeart/2016/7/layout/HorizontalActionList"/>
    <dgm:cxn modelId="{03953BAE-474A-4C19-9809-9535B9D51E93}" type="presParOf" srcId="{F112A271-0FC7-4E2A-8173-DCC23A6A3CA5}" destId="{86D10387-8813-4E4D-B079-3714861533A8}" srcOrd="1" destOrd="0" presId="urn:microsoft.com/office/officeart/2016/7/layout/HorizontalActionList"/>
    <dgm:cxn modelId="{9E4604BA-7622-45F6-AD83-15EAAB208BAC}" type="presParOf" srcId="{D5BD13D6-B80A-441F-851B-F02C502B938E}" destId="{5527A5CC-E212-4034-B660-71642546BAA3}" srcOrd="3" destOrd="0" presId="urn:microsoft.com/office/officeart/2016/7/layout/HorizontalActionList"/>
    <dgm:cxn modelId="{67E597DC-8D06-4DE6-9F92-5D8DDD6E6E06}" type="presParOf" srcId="{D5BD13D6-B80A-441F-851B-F02C502B938E}" destId="{16F32767-8224-4899-9E51-ABCFA3DFC23F}" srcOrd="4" destOrd="0" presId="urn:microsoft.com/office/officeart/2016/7/layout/HorizontalActionList"/>
    <dgm:cxn modelId="{8E36102A-FC16-4963-9685-1464808254A6}" type="presParOf" srcId="{16F32767-8224-4899-9E51-ABCFA3DFC23F}" destId="{7FFA4490-9D4F-4160-BD87-616321FE4FE5}" srcOrd="0" destOrd="0" presId="urn:microsoft.com/office/officeart/2016/7/layout/HorizontalActionList"/>
    <dgm:cxn modelId="{E3E4118E-9258-4405-98DC-228E3F1D9CA3}" type="presParOf" srcId="{16F32767-8224-4899-9E51-ABCFA3DFC23F}" destId="{DD4142FD-A20A-42C5-B23D-977D0C97CDD5}"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8BD532-AE46-4FC7-B890-133145DFD16A}">
      <dsp:nvSpPr>
        <dsp:cNvPr id="0" name=""/>
        <dsp:cNvSpPr/>
      </dsp:nvSpPr>
      <dsp:spPr>
        <a:xfrm>
          <a:off x="0" y="0"/>
          <a:ext cx="873021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39D46DF-DFFB-445E-B332-0E83257146C6}">
      <dsp:nvSpPr>
        <dsp:cNvPr id="0" name=""/>
        <dsp:cNvSpPr/>
      </dsp:nvSpPr>
      <dsp:spPr>
        <a:xfrm>
          <a:off x="0" y="0"/>
          <a:ext cx="8730218" cy="1506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1" kern="1200"/>
            <a:t>PUBLIC ANNOUNCEMENT PLANS</a:t>
          </a:r>
          <a:endParaRPr lang="en-US" sz="2300" kern="1200"/>
        </a:p>
      </dsp:txBody>
      <dsp:txXfrm>
        <a:off x="0" y="0"/>
        <a:ext cx="8730218" cy="1506821"/>
      </dsp:txXfrm>
    </dsp:sp>
    <dsp:sp modelId="{127E030D-C33F-4662-9087-DF006A1D6C0A}">
      <dsp:nvSpPr>
        <dsp:cNvPr id="0" name=""/>
        <dsp:cNvSpPr/>
      </dsp:nvSpPr>
      <dsp:spPr>
        <a:xfrm>
          <a:off x="0" y="1506821"/>
          <a:ext cx="8730218"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C12897D2-AF1B-42B6-8F2F-87492966EE6F}">
      <dsp:nvSpPr>
        <dsp:cNvPr id="0" name=""/>
        <dsp:cNvSpPr/>
      </dsp:nvSpPr>
      <dsp:spPr>
        <a:xfrm>
          <a:off x="0" y="1506821"/>
          <a:ext cx="8730218" cy="1506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1" kern="1200"/>
            <a:t>Two-Stage Announcement</a:t>
          </a:r>
          <a:endParaRPr lang="en-US" sz="2300" kern="1200"/>
        </a:p>
      </dsp:txBody>
      <dsp:txXfrm>
        <a:off x="0" y="1506821"/>
        <a:ext cx="8730218" cy="1506821"/>
      </dsp:txXfrm>
    </dsp:sp>
    <dsp:sp modelId="{E821D818-A5F9-45AC-80ED-3CC5529A6116}">
      <dsp:nvSpPr>
        <dsp:cNvPr id="0" name=""/>
        <dsp:cNvSpPr/>
      </dsp:nvSpPr>
      <dsp:spPr>
        <a:xfrm>
          <a:off x="0" y="3013642"/>
          <a:ext cx="8730218"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49F594F-F4A1-4DA2-A557-E88449CD9DB8}">
      <dsp:nvSpPr>
        <dsp:cNvPr id="0" name=""/>
        <dsp:cNvSpPr/>
      </dsp:nvSpPr>
      <dsp:spPr>
        <a:xfrm>
          <a:off x="0" y="3013642"/>
          <a:ext cx="8730218" cy="1506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1" kern="1200" dirty="0"/>
            <a:t>January 2026 — “Quiet” Public Announcement</a:t>
          </a:r>
          <a:br>
            <a:rPr lang="en-US" sz="2300" kern="1200" dirty="0"/>
          </a:br>
          <a:r>
            <a:rPr lang="en-US" sz="2300" kern="1200" dirty="0"/>
            <a:t>Announce the new organization name and logo.</a:t>
          </a:r>
          <a:br>
            <a:rPr lang="en-US" sz="2300" kern="1200" dirty="0"/>
          </a:br>
          <a:r>
            <a:rPr lang="en-US" sz="2300" kern="1200" dirty="0"/>
            <a:t>Allows time to complete the website and begin operating as a unified organization.</a:t>
          </a:r>
        </a:p>
      </dsp:txBody>
      <dsp:txXfrm>
        <a:off x="0" y="3013642"/>
        <a:ext cx="8730218" cy="1506821"/>
      </dsp:txXfrm>
    </dsp:sp>
    <dsp:sp modelId="{403A332D-93B6-410F-B58D-2160B00881FB}">
      <dsp:nvSpPr>
        <dsp:cNvPr id="0" name=""/>
        <dsp:cNvSpPr/>
      </dsp:nvSpPr>
      <dsp:spPr>
        <a:xfrm>
          <a:off x="0" y="4520463"/>
          <a:ext cx="873021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86658C1-8197-4949-8D6A-70FBF835A625}">
      <dsp:nvSpPr>
        <dsp:cNvPr id="0" name=""/>
        <dsp:cNvSpPr/>
      </dsp:nvSpPr>
      <dsp:spPr>
        <a:xfrm>
          <a:off x="0" y="4520463"/>
          <a:ext cx="8730218" cy="1506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1" kern="1200"/>
            <a:t>June 2026 — High-Visibility Public Announcement</a:t>
          </a:r>
          <a:br>
            <a:rPr lang="en-US" sz="2300" kern="1200"/>
          </a:br>
          <a:r>
            <a:rPr lang="en-US" sz="2300" kern="1200"/>
            <a:t>Announce the name, logo, website, and full brand expression.</a:t>
          </a:r>
          <a:br>
            <a:rPr lang="en-US" sz="2300" kern="1200"/>
          </a:br>
          <a:r>
            <a:rPr lang="en-US" sz="2300" kern="1200"/>
            <a:t>Position the announcement to attract potential partners and broaden reach.</a:t>
          </a:r>
        </a:p>
      </dsp:txBody>
      <dsp:txXfrm>
        <a:off x="0" y="4520463"/>
        <a:ext cx="8730218" cy="15068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C597BB-E9A5-4E2B-BEF5-A6169B4C8F54}">
      <dsp:nvSpPr>
        <dsp:cNvPr id="0" name=""/>
        <dsp:cNvSpPr/>
      </dsp:nvSpPr>
      <dsp:spPr>
        <a:xfrm>
          <a:off x="1762" y="206273"/>
          <a:ext cx="2922314" cy="146115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b="1" kern="1200"/>
            <a:t>Goals of the Public Announcement</a:t>
          </a:r>
          <a:endParaRPr lang="en-US" sz="2200" kern="1200"/>
        </a:p>
      </dsp:txBody>
      <dsp:txXfrm>
        <a:off x="44558" y="249069"/>
        <a:ext cx="2836722" cy="1375565"/>
      </dsp:txXfrm>
    </dsp:sp>
    <dsp:sp modelId="{30F9C610-DED4-4030-B12D-F92EF2ABE376}">
      <dsp:nvSpPr>
        <dsp:cNvPr id="0" name=""/>
        <dsp:cNvSpPr/>
      </dsp:nvSpPr>
      <dsp:spPr>
        <a:xfrm>
          <a:off x="1762" y="1886604"/>
          <a:ext cx="2922314" cy="146115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b="1" kern="1200" dirty="0"/>
            <a:t>Strengthen understanding among                        existing audiences</a:t>
          </a:r>
          <a:endParaRPr lang="en-US" sz="2200" kern="1200" dirty="0"/>
        </a:p>
      </dsp:txBody>
      <dsp:txXfrm>
        <a:off x="44558" y="1929400"/>
        <a:ext cx="2836722" cy="1375565"/>
      </dsp:txXfrm>
    </dsp:sp>
    <dsp:sp modelId="{CF0B61FD-C2BA-40B1-9741-B8D96E8E0C32}">
      <dsp:nvSpPr>
        <dsp:cNvPr id="0" name=""/>
        <dsp:cNvSpPr/>
      </dsp:nvSpPr>
      <dsp:spPr>
        <a:xfrm rot="19457599">
          <a:off x="2788771" y="2167173"/>
          <a:ext cx="1439536" cy="59853"/>
        </a:xfrm>
        <a:custGeom>
          <a:avLst/>
          <a:gdLst/>
          <a:ahLst/>
          <a:cxnLst/>
          <a:rect l="0" t="0" r="0" b="0"/>
          <a:pathLst>
            <a:path>
              <a:moveTo>
                <a:pt x="0" y="29926"/>
              </a:moveTo>
              <a:lnTo>
                <a:pt x="1439536" y="2992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472551" y="2161111"/>
        <a:ext cx="71976" cy="71976"/>
      </dsp:txXfrm>
    </dsp:sp>
    <dsp:sp modelId="{6E08C79A-67DA-4D53-9039-AD6AA261516D}">
      <dsp:nvSpPr>
        <dsp:cNvPr id="0" name=""/>
        <dsp:cNvSpPr/>
      </dsp:nvSpPr>
      <dsp:spPr>
        <a:xfrm>
          <a:off x="4093002" y="1046438"/>
          <a:ext cx="2922314" cy="146115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Reinforce the merger news and the beginning of a unified organization.</a:t>
          </a:r>
        </a:p>
      </dsp:txBody>
      <dsp:txXfrm>
        <a:off x="4135798" y="1089234"/>
        <a:ext cx="2836722" cy="1375565"/>
      </dsp:txXfrm>
    </dsp:sp>
    <dsp:sp modelId="{F5221575-37A3-416E-BDCA-39266139DE3E}">
      <dsp:nvSpPr>
        <dsp:cNvPr id="0" name=""/>
        <dsp:cNvSpPr/>
      </dsp:nvSpPr>
      <dsp:spPr>
        <a:xfrm rot="2142401">
          <a:off x="2788771" y="3007338"/>
          <a:ext cx="1439536" cy="59853"/>
        </a:xfrm>
        <a:custGeom>
          <a:avLst/>
          <a:gdLst/>
          <a:ahLst/>
          <a:cxnLst/>
          <a:rect l="0" t="0" r="0" b="0"/>
          <a:pathLst>
            <a:path>
              <a:moveTo>
                <a:pt x="0" y="29926"/>
              </a:moveTo>
              <a:lnTo>
                <a:pt x="1439536" y="2992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472551" y="3001277"/>
        <a:ext cx="71976" cy="71976"/>
      </dsp:txXfrm>
    </dsp:sp>
    <dsp:sp modelId="{CEAF1AFE-9340-47E0-88F8-E4A3C9372291}">
      <dsp:nvSpPr>
        <dsp:cNvPr id="0" name=""/>
        <dsp:cNvSpPr/>
      </dsp:nvSpPr>
      <dsp:spPr>
        <a:xfrm>
          <a:off x="4093002" y="2726769"/>
          <a:ext cx="2922314" cy="146115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Emphasize continuity of mission: restoring sight, honoring donation, advancing innovation.</a:t>
          </a:r>
        </a:p>
      </dsp:txBody>
      <dsp:txXfrm>
        <a:off x="4135798" y="2769565"/>
        <a:ext cx="2836722" cy="13755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3D0ABD-43A8-4142-964A-3430C5FC16D3}">
      <dsp:nvSpPr>
        <dsp:cNvPr id="0" name=""/>
        <dsp:cNvSpPr/>
      </dsp:nvSpPr>
      <dsp:spPr>
        <a:xfrm rot="5400000">
          <a:off x="4205174" y="-1535270"/>
          <a:ext cx="1132879" cy="4490931"/>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a:t>Tell the new brand’s story effectively</a:t>
          </a:r>
        </a:p>
      </dsp:txBody>
      <dsp:txXfrm rot="-5400000">
        <a:off x="2526149" y="199058"/>
        <a:ext cx="4435628" cy="1022273"/>
      </dsp:txXfrm>
    </dsp:sp>
    <dsp:sp modelId="{26947D93-7BC8-4127-9A4C-BBFC2BB5177D}">
      <dsp:nvSpPr>
        <dsp:cNvPr id="0" name=""/>
        <dsp:cNvSpPr/>
      </dsp:nvSpPr>
      <dsp:spPr>
        <a:xfrm>
          <a:off x="0" y="2145"/>
          <a:ext cx="2526148" cy="141609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a:t>Tell</a:t>
          </a:r>
        </a:p>
      </dsp:txBody>
      <dsp:txXfrm>
        <a:off x="69128" y="71273"/>
        <a:ext cx="2387892" cy="1277843"/>
      </dsp:txXfrm>
    </dsp:sp>
    <dsp:sp modelId="{A9A3C547-EBC9-4DEF-8D27-CCA5AC22B909}">
      <dsp:nvSpPr>
        <dsp:cNvPr id="0" name=""/>
        <dsp:cNvSpPr/>
      </dsp:nvSpPr>
      <dsp:spPr>
        <a:xfrm rot="5400000">
          <a:off x="4205174" y="-48365"/>
          <a:ext cx="1132879" cy="4490931"/>
        </a:xfrm>
        <a:prstGeom prst="round2SameRect">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a:t>Inspire and engage audiences with the brand’s identity, expression, and long-term vision.</a:t>
          </a:r>
        </a:p>
      </dsp:txBody>
      <dsp:txXfrm rot="-5400000">
        <a:off x="2526149" y="1685963"/>
        <a:ext cx="4435628" cy="1022273"/>
      </dsp:txXfrm>
    </dsp:sp>
    <dsp:sp modelId="{307996A8-CE8C-4A8E-A3CB-C7438B5D4080}">
      <dsp:nvSpPr>
        <dsp:cNvPr id="0" name=""/>
        <dsp:cNvSpPr/>
      </dsp:nvSpPr>
      <dsp:spPr>
        <a:xfrm>
          <a:off x="0" y="1489050"/>
          <a:ext cx="2526148" cy="1416099"/>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a:t>Inspire and engage</a:t>
          </a:r>
        </a:p>
      </dsp:txBody>
      <dsp:txXfrm>
        <a:off x="69128" y="1558178"/>
        <a:ext cx="2387892" cy="1277843"/>
      </dsp:txXfrm>
    </dsp:sp>
    <dsp:sp modelId="{1EFF270A-53DC-4663-A572-D2F7726E86D3}">
      <dsp:nvSpPr>
        <dsp:cNvPr id="0" name=""/>
        <dsp:cNvSpPr/>
      </dsp:nvSpPr>
      <dsp:spPr>
        <a:xfrm rot="5400000">
          <a:off x="4205174" y="1438538"/>
          <a:ext cx="1132879" cy="4490931"/>
        </a:xfrm>
        <a:prstGeom prst="round2Same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Move people from “I heard about the merger” to “I understand who this organization is and why it matters.”</a:t>
          </a:r>
        </a:p>
      </dsp:txBody>
      <dsp:txXfrm rot="-5400000">
        <a:off x="2526149" y="3172867"/>
        <a:ext cx="4435628" cy="1022273"/>
      </dsp:txXfrm>
    </dsp:sp>
    <dsp:sp modelId="{EF2976A8-8436-4E4E-AA35-FB320FF374C7}">
      <dsp:nvSpPr>
        <dsp:cNvPr id="0" name=""/>
        <dsp:cNvSpPr/>
      </dsp:nvSpPr>
      <dsp:spPr>
        <a:xfrm>
          <a:off x="0" y="2975954"/>
          <a:ext cx="2526148" cy="1416099"/>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a:t>Move</a:t>
          </a:r>
        </a:p>
      </dsp:txBody>
      <dsp:txXfrm>
        <a:off x="69128" y="3045082"/>
        <a:ext cx="2387892" cy="12778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5365CB-7E21-4805-BD5D-332684ACD64B}">
      <dsp:nvSpPr>
        <dsp:cNvPr id="0" name=""/>
        <dsp:cNvSpPr/>
      </dsp:nvSpPr>
      <dsp:spPr>
        <a:xfrm>
          <a:off x="6778" y="358813"/>
          <a:ext cx="2262578" cy="678773"/>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8794" tIns="178794" rIns="178794" bIns="178794" numCol="1" spcCol="1270" anchor="ctr" anchorCtr="0">
          <a:noAutofit/>
        </a:bodyPr>
        <a:lstStyle/>
        <a:p>
          <a:pPr marL="0" lvl="0" indent="0" algn="ctr" defTabSz="1022350">
            <a:lnSpc>
              <a:spcPct val="90000"/>
            </a:lnSpc>
            <a:spcBef>
              <a:spcPct val="0"/>
            </a:spcBef>
            <a:spcAft>
              <a:spcPct val="35000"/>
            </a:spcAft>
            <a:buNone/>
          </a:pPr>
          <a:r>
            <a:rPr lang="en-US" sz="2300" kern="1200"/>
            <a:t>Leverage</a:t>
          </a:r>
        </a:p>
      </dsp:txBody>
      <dsp:txXfrm>
        <a:off x="6778" y="358813"/>
        <a:ext cx="2262578" cy="678773"/>
      </dsp:txXfrm>
    </dsp:sp>
    <dsp:sp modelId="{15E6057D-1633-46FF-8ED3-11580C19CD4C}">
      <dsp:nvSpPr>
        <dsp:cNvPr id="0" name=""/>
        <dsp:cNvSpPr/>
      </dsp:nvSpPr>
      <dsp:spPr>
        <a:xfrm>
          <a:off x="6778" y="1037587"/>
          <a:ext cx="2262578" cy="299779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3492" tIns="223492" rIns="223492" bIns="223492" numCol="1" spcCol="1270" anchor="t" anchorCtr="0">
          <a:noAutofit/>
        </a:bodyPr>
        <a:lstStyle/>
        <a:p>
          <a:pPr marL="0" lvl="0" indent="0" algn="l" defTabSz="800100">
            <a:lnSpc>
              <a:spcPct val="90000"/>
            </a:lnSpc>
            <a:spcBef>
              <a:spcPct val="0"/>
            </a:spcBef>
            <a:spcAft>
              <a:spcPct val="35000"/>
            </a:spcAft>
            <a:buNone/>
          </a:pPr>
          <a:r>
            <a:rPr lang="en-US" sz="1800" kern="1200"/>
            <a:t>Leverage momentum to reach new audiences</a:t>
          </a:r>
        </a:p>
      </dsp:txBody>
      <dsp:txXfrm>
        <a:off x="6778" y="1037587"/>
        <a:ext cx="2262578" cy="2997799"/>
      </dsp:txXfrm>
    </dsp:sp>
    <dsp:sp modelId="{4193E8E7-492B-478C-9CDE-4A81CBD9CF40}">
      <dsp:nvSpPr>
        <dsp:cNvPr id="0" name=""/>
        <dsp:cNvSpPr/>
      </dsp:nvSpPr>
      <dsp:spPr>
        <a:xfrm>
          <a:off x="2377250" y="358813"/>
          <a:ext cx="2262578" cy="678773"/>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8794" tIns="178794" rIns="178794" bIns="178794" numCol="1" spcCol="1270" anchor="ctr" anchorCtr="0">
          <a:noAutofit/>
        </a:bodyPr>
        <a:lstStyle/>
        <a:p>
          <a:pPr marL="0" lvl="0" indent="0" algn="ctr" defTabSz="1022350">
            <a:lnSpc>
              <a:spcPct val="90000"/>
            </a:lnSpc>
            <a:spcBef>
              <a:spcPct val="0"/>
            </a:spcBef>
            <a:spcAft>
              <a:spcPct val="35000"/>
            </a:spcAft>
            <a:buNone/>
          </a:pPr>
          <a:r>
            <a:rPr lang="en-US" sz="2300" kern="1200"/>
            <a:t>Build on</a:t>
          </a:r>
        </a:p>
      </dsp:txBody>
      <dsp:txXfrm>
        <a:off x="2377250" y="358813"/>
        <a:ext cx="2262578" cy="678773"/>
      </dsp:txXfrm>
    </dsp:sp>
    <dsp:sp modelId="{86D10387-8813-4E4D-B079-3714861533A8}">
      <dsp:nvSpPr>
        <dsp:cNvPr id="0" name=""/>
        <dsp:cNvSpPr/>
      </dsp:nvSpPr>
      <dsp:spPr>
        <a:xfrm>
          <a:off x="2377250" y="1037587"/>
          <a:ext cx="2262578" cy="299779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3492" tIns="223492" rIns="223492" bIns="223492" numCol="1" spcCol="1270" anchor="t" anchorCtr="0">
          <a:noAutofit/>
        </a:bodyPr>
        <a:lstStyle/>
        <a:p>
          <a:pPr marL="0" lvl="0" indent="0" algn="l" defTabSz="800100">
            <a:lnSpc>
              <a:spcPct val="90000"/>
            </a:lnSpc>
            <a:spcBef>
              <a:spcPct val="0"/>
            </a:spcBef>
            <a:spcAft>
              <a:spcPct val="35000"/>
            </a:spcAft>
            <a:buNone/>
          </a:pPr>
          <a:r>
            <a:rPr lang="en-US" sz="1800" kern="1200"/>
            <a:t>Build on current engagement to expand brand awareness.</a:t>
          </a:r>
        </a:p>
      </dsp:txBody>
      <dsp:txXfrm>
        <a:off x="2377250" y="1037587"/>
        <a:ext cx="2262578" cy="2997799"/>
      </dsp:txXfrm>
    </dsp:sp>
    <dsp:sp modelId="{7FFA4490-9D4F-4160-BD87-616321FE4FE5}">
      <dsp:nvSpPr>
        <dsp:cNvPr id="0" name=""/>
        <dsp:cNvSpPr/>
      </dsp:nvSpPr>
      <dsp:spPr>
        <a:xfrm>
          <a:off x="4747723" y="358813"/>
          <a:ext cx="2262578" cy="678773"/>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8794" tIns="178794" rIns="178794" bIns="178794" numCol="1" spcCol="1270" anchor="ctr" anchorCtr="0">
          <a:noAutofit/>
        </a:bodyPr>
        <a:lstStyle/>
        <a:p>
          <a:pPr marL="0" lvl="0" indent="0" algn="ctr" defTabSz="1022350">
            <a:lnSpc>
              <a:spcPct val="90000"/>
            </a:lnSpc>
            <a:spcBef>
              <a:spcPct val="0"/>
            </a:spcBef>
            <a:spcAft>
              <a:spcPct val="35000"/>
            </a:spcAft>
            <a:buNone/>
          </a:pPr>
          <a:r>
            <a:rPr lang="en-US" sz="2300" kern="1200"/>
            <a:t>Use</a:t>
          </a:r>
        </a:p>
      </dsp:txBody>
      <dsp:txXfrm>
        <a:off x="4747723" y="358813"/>
        <a:ext cx="2262578" cy="678773"/>
      </dsp:txXfrm>
    </dsp:sp>
    <dsp:sp modelId="{DD4142FD-A20A-42C5-B23D-977D0C97CDD5}">
      <dsp:nvSpPr>
        <dsp:cNvPr id="0" name=""/>
        <dsp:cNvSpPr/>
      </dsp:nvSpPr>
      <dsp:spPr>
        <a:xfrm>
          <a:off x="4747723" y="1037587"/>
          <a:ext cx="2262578" cy="2997799"/>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3492" tIns="223492" rIns="223492" bIns="223492" numCol="1" spcCol="1270" anchor="t" anchorCtr="0">
          <a:noAutofit/>
        </a:bodyPr>
        <a:lstStyle/>
        <a:p>
          <a:pPr marL="0" lvl="0" indent="0" algn="l" defTabSz="800100">
            <a:lnSpc>
              <a:spcPct val="90000"/>
            </a:lnSpc>
            <a:spcBef>
              <a:spcPct val="0"/>
            </a:spcBef>
            <a:spcAft>
              <a:spcPct val="35000"/>
            </a:spcAft>
            <a:buNone/>
          </a:pPr>
          <a:r>
            <a:rPr lang="en-US" sz="1800" kern="1200"/>
            <a:t>Use the announcement moment to warm up new prospects:</a:t>
          </a:r>
          <a:br>
            <a:rPr lang="en-US" sz="1800" kern="1200"/>
          </a:br>
          <a:r>
            <a:rPr lang="en-US" sz="1800" kern="1200"/>
            <a:t>clinical partners, business partners, research partners, funders, and industry influencers.</a:t>
          </a:r>
        </a:p>
      </dsp:txBody>
      <dsp:txXfrm>
        <a:off x="4747723" y="1037587"/>
        <a:ext cx="2262578" cy="299779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85A408-63D3-8243-8D91-2638E3A11B8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6C26A99-6DC8-D84C-8FC8-59AB20A8645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AB1A4A0-59A3-3647-8738-B9619A7BB6A7}" type="datetimeFigureOut">
              <a:rPr lang="en-US" smtClean="0"/>
              <a:t>12/10/25</a:t>
            </a:fld>
            <a:endParaRPr lang="en-US"/>
          </a:p>
        </p:txBody>
      </p:sp>
      <p:sp>
        <p:nvSpPr>
          <p:cNvPr id="4" name="Footer Placeholder 3">
            <a:extLst>
              <a:ext uri="{FF2B5EF4-FFF2-40B4-BE49-F238E27FC236}">
                <a16:creationId xmlns:a16="http://schemas.microsoft.com/office/drawing/2014/main" id="{7D25CBF0-C8F9-634A-B472-B714BEF0EDC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12F0F9C-81B1-6A49-A428-C5B4721E2A9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4068674-A499-C647-AE81-01E233084729}" type="slidenum">
              <a:rPr lang="en-US" smtClean="0"/>
              <a:t>‹#›</a:t>
            </a:fld>
            <a:endParaRPr lang="en-US"/>
          </a:p>
        </p:txBody>
      </p:sp>
    </p:spTree>
    <p:extLst>
      <p:ext uri="{BB962C8B-B14F-4D97-AF65-F5344CB8AC3E}">
        <p14:creationId xmlns:p14="http://schemas.microsoft.com/office/powerpoint/2010/main" val="783362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344BAD-F897-B241-BBE4-B8E539853C77}" type="datetimeFigureOut">
              <a:rPr lang="en-US" smtClean="0"/>
              <a:t>12/10/25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E7B554-C524-564F-AEF2-1F47D7612A70}" type="slidenum">
              <a:rPr lang="en-US" smtClean="0"/>
              <a:t>‹#›</a:t>
            </a:fld>
            <a:endParaRPr lang="en-US"/>
          </a:p>
        </p:txBody>
      </p:sp>
    </p:spTree>
    <p:extLst>
      <p:ext uri="{BB962C8B-B14F-4D97-AF65-F5344CB8AC3E}">
        <p14:creationId xmlns:p14="http://schemas.microsoft.com/office/powerpoint/2010/main" val="3687550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7B554-C524-564F-AEF2-1F47D7612A70}" type="slidenum">
              <a:rPr lang="en-US" smtClean="0"/>
              <a:t>1</a:t>
            </a:fld>
            <a:endParaRPr lang="en-US"/>
          </a:p>
        </p:txBody>
      </p:sp>
    </p:spTree>
    <p:extLst>
      <p:ext uri="{BB962C8B-B14F-4D97-AF65-F5344CB8AC3E}">
        <p14:creationId xmlns:p14="http://schemas.microsoft.com/office/powerpoint/2010/main" val="1841656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7B554-C524-564F-AEF2-1F47D7612A70}" type="slidenum">
              <a:rPr lang="en-US" smtClean="0"/>
              <a:t>2</a:t>
            </a:fld>
            <a:endParaRPr lang="en-US"/>
          </a:p>
        </p:txBody>
      </p:sp>
    </p:spTree>
    <p:extLst>
      <p:ext uri="{BB962C8B-B14F-4D97-AF65-F5344CB8AC3E}">
        <p14:creationId xmlns:p14="http://schemas.microsoft.com/office/powerpoint/2010/main" val="1533210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0BEE6-E938-74DB-8C94-74AEE99CDF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A732BB-4FBB-E66C-FCF8-923B8151D94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9077BAC-BEDB-1FBE-1E16-FBAAE08095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EBFD20-039F-3980-DEED-0F5456AAB59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7F1F3E6-8CB4-FF43-9007-5DA779DA09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2144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CE7B554-C524-564F-AEF2-1F47D7612A70}" type="slidenum">
              <a:rPr lang="en-US" smtClean="0"/>
              <a:t>5</a:t>
            </a:fld>
            <a:endParaRPr lang="en-US"/>
          </a:p>
        </p:txBody>
      </p:sp>
    </p:spTree>
    <p:extLst>
      <p:ext uri="{BB962C8B-B14F-4D97-AF65-F5344CB8AC3E}">
        <p14:creationId xmlns:p14="http://schemas.microsoft.com/office/powerpoint/2010/main" val="1270584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CE7B554-C524-564F-AEF2-1F47D7612A70}" type="slidenum">
              <a:rPr lang="en-US" smtClean="0"/>
              <a:t>7</a:t>
            </a:fld>
            <a:endParaRPr lang="en-US"/>
          </a:p>
        </p:txBody>
      </p:sp>
    </p:spTree>
    <p:extLst>
      <p:ext uri="{BB962C8B-B14F-4D97-AF65-F5344CB8AC3E}">
        <p14:creationId xmlns:p14="http://schemas.microsoft.com/office/powerpoint/2010/main" val="1603735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7B554-C524-564F-AEF2-1F47D7612A70}" type="slidenum">
              <a:rPr lang="en-US" smtClean="0"/>
              <a:t>8</a:t>
            </a:fld>
            <a:endParaRPr lang="en-US"/>
          </a:p>
        </p:txBody>
      </p:sp>
    </p:spTree>
    <p:extLst>
      <p:ext uri="{BB962C8B-B14F-4D97-AF65-F5344CB8AC3E}">
        <p14:creationId xmlns:p14="http://schemas.microsoft.com/office/powerpoint/2010/main" val="2359518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7B554-C524-564F-AEF2-1F47D7612A70}" type="slidenum">
              <a:rPr lang="en-US" smtClean="0"/>
              <a:t>9</a:t>
            </a:fld>
            <a:endParaRPr lang="en-US"/>
          </a:p>
        </p:txBody>
      </p:sp>
    </p:spTree>
    <p:extLst>
      <p:ext uri="{BB962C8B-B14F-4D97-AF65-F5344CB8AC3E}">
        <p14:creationId xmlns:p14="http://schemas.microsoft.com/office/powerpoint/2010/main" val="3925910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7B554-C524-564F-AEF2-1F47D7612A70}" type="slidenum">
              <a:rPr lang="en-US" smtClean="0"/>
              <a:t>11</a:t>
            </a:fld>
            <a:endParaRPr lang="en-US"/>
          </a:p>
        </p:txBody>
      </p:sp>
    </p:spTree>
    <p:extLst>
      <p:ext uri="{BB962C8B-B14F-4D97-AF65-F5344CB8AC3E}">
        <p14:creationId xmlns:p14="http://schemas.microsoft.com/office/powerpoint/2010/main" val="4266371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7B554-C524-564F-AEF2-1F47D7612A70}" type="slidenum">
              <a:rPr lang="en-US" smtClean="0"/>
              <a:t>12</a:t>
            </a:fld>
            <a:endParaRPr lang="en-US"/>
          </a:p>
        </p:txBody>
      </p:sp>
    </p:spTree>
    <p:extLst>
      <p:ext uri="{BB962C8B-B14F-4D97-AF65-F5344CB8AC3E}">
        <p14:creationId xmlns:p14="http://schemas.microsoft.com/office/powerpoint/2010/main" val="3069199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7B554-C524-564F-AEF2-1F47D7612A70}" type="slidenum">
              <a:rPr lang="en-US" smtClean="0"/>
              <a:t>13</a:t>
            </a:fld>
            <a:endParaRPr lang="en-US"/>
          </a:p>
        </p:txBody>
      </p:sp>
    </p:spTree>
    <p:extLst>
      <p:ext uri="{BB962C8B-B14F-4D97-AF65-F5344CB8AC3E}">
        <p14:creationId xmlns:p14="http://schemas.microsoft.com/office/powerpoint/2010/main" val="1501611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7B554-C524-564F-AEF2-1F47D7612A70}" type="slidenum">
              <a:rPr lang="en-US" smtClean="0"/>
              <a:t>14</a:t>
            </a:fld>
            <a:endParaRPr lang="en-US"/>
          </a:p>
        </p:txBody>
      </p:sp>
    </p:spTree>
    <p:extLst>
      <p:ext uri="{BB962C8B-B14F-4D97-AF65-F5344CB8AC3E}">
        <p14:creationId xmlns:p14="http://schemas.microsoft.com/office/powerpoint/2010/main" val="3257005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CE7B554-C524-564F-AEF2-1F47D7612A70}" type="slidenum">
              <a:rPr lang="en-US" smtClean="0"/>
              <a:t>15</a:t>
            </a:fld>
            <a:endParaRPr lang="en-US"/>
          </a:p>
        </p:txBody>
      </p:sp>
    </p:spTree>
    <p:extLst>
      <p:ext uri="{BB962C8B-B14F-4D97-AF65-F5344CB8AC3E}">
        <p14:creationId xmlns:p14="http://schemas.microsoft.com/office/powerpoint/2010/main" val="1573658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423E3-78C2-014E-F1A5-892AC6A11D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91F095-0347-1234-DBDC-D0C80F2428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6D43F7-E8AD-C6C0-EE0B-9827B49ADC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FAB08C-38FA-2428-8E4F-7FE6CC18907A}"/>
              </a:ext>
            </a:extLst>
          </p:cNvPr>
          <p:cNvSpPr>
            <a:spLocks noGrp="1"/>
          </p:cNvSpPr>
          <p:nvPr>
            <p:ph type="sldNum" sz="quarter" idx="5"/>
          </p:nvPr>
        </p:nvSpPr>
        <p:spPr/>
        <p:txBody>
          <a:bodyPr/>
          <a:lstStyle/>
          <a:p>
            <a:fld id="{DCE7B554-C524-564F-AEF2-1F47D7612A70}" type="slidenum">
              <a:rPr lang="en-US" smtClean="0"/>
              <a:t>16</a:t>
            </a:fld>
            <a:endParaRPr lang="en-US"/>
          </a:p>
        </p:txBody>
      </p:sp>
    </p:spTree>
    <p:extLst>
      <p:ext uri="{BB962C8B-B14F-4D97-AF65-F5344CB8AC3E}">
        <p14:creationId xmlns:p14="http://schemas.microsoft.com/office/powerpoint/2010/main" val="19714375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7B554-C524-564F-AEF2-1F47D7612A70}" type="slidenum">
              <a:rPr lang="en-US" smtClean="0"/>
              <a:t>17</a:t>
            </a:fld>
            <a:endParaRPr lang="en-US"/>
          </a:p>
        </p:txBody>
      </p:sp>
    </p:spTree>
    <p:extLst>
      <p:ext uri="{BB962C8B-B14F-4D97-AF65-F5344CB8AC3E}">
        <p14:creationId xmlns:p14="http://schemas.microsoft.com/office/powerpoint/2010/main" val="1153733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7B554-C524-564F-AEF2-1F47D7612A70}" type="slidenum">
              <a:rPr lang="en-US" smtClean="0"/>
              <a:t>18</a:t>
            </a:fld>
            <a:endParaRPr lang="en-US"/>
          </a:p>
        </p:txBody>
      </p:sp>
    </p:spTree>
    <p:extLst>
      <p:ext uri="{BB962C8B-B14F-4D97-AF65-F5344CB8AC3E}">
        <p14:creationId xmlns:p14="http://schemas.microsoft.com/office/powerpoint/2010/main" val="34202248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7B554-C524-564F-AEF2-1F47D7612A70}" type="slidenum">
              <a:rPr lang="en-US" smtClean="0"/>
              <a:t>19</a:t>
            </a:fld>
            <a:endParaRPr lang="en-US"/>
          </a:p>
        </p:txBody>
      </p:sp>
    </p:spTree>
    <p:extLst>
      <p:ext uri="{BB962C8B-B14F-4D97-AF65-F5344CB8AC3E}">
        <p14:creationId xmlns:p14="http://schemas.microsoft.com/office/powerpoint/2010/main" val="27900163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7B554-C524-564F-AEF2-1F47D7612A70}" type="slidenum">
              <a:rPr lang="en-US" smtClean="0"/>
              <a:t>20</a:t>
            </a:fld>
            <a:endParaRPr lang="en-US"/>
          </a:p>
        </p:txBody>
      </p:sp>
    </p:spTree>
    <p:extLst>
      <p:ext uri="{BB962C8B-B14F-4D97-AF65-F5344CB8AC3E}">
        <p14:creationId xmlns:p14="http://schemas.microsoft.com/office/powerpoint/2010/main" val="7468093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7B554-C524-564F-AEF2-1F47D7612A70}" type="slidenum">
              <a:rPr lang="en-US" smtClean="0"/>
              <a:t>21</a:t>
            </a:fld>
            <a:endParaRPr lang="en-US"/>
          </a:p>
        </p:txBody>
      </p:sp>
    </p:spTree>
    <p:extLst>
      <p:ext uri="{BB962C8B-B14F-4D97-AF65-F5344CB8AC3E}">
        <p14:creationId xmlns:p14="http://schemas.microsoft.com/office/powerpoint/2010/main" val="219749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7B554-C524-564F-AEF2-1F47D7612A70}" type="slidenum">
              <a:rPr lang="en-US" smtClean="0"/>
              <a:t>22</a:t>
            </a:fld>
            <a:endParaRPr lang="en-US"/>
          </a:p>
        </p:txBody>
      </p:sp>
    </p:spTree>
    <p:extLst>
      <p:ext uri="{BB962C8B-B14F-4D97-AF65-F5344CB8AC3E}">
        <p14:creationId xmlns:p14="http://schemas.microsoft.com/office/powerpoint/2010/main" val="19384538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7B554-C524-564F-AEF2-1F47D7612A70}" type="slidenum">
              <a:rPr lang="en-US" smtClean="0"/>
              <a:t>23</a:t>
            </a:fld>
            <a:endParaRPr lang="en-US"/>
          </a:p>
        </p:txBody>
      </p:sp>
    </p:spTree>
    <p:extLst>
      <p:ext uri="{BB962C8B-B14F-4D97-AF65-F5344CB8AC3E}">
        <p14:creationId xmlns:p14="http://schemas.microsoft.com/office/powerpoint/2010/main" val="830392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CE7B554-C524-564F-AEF2-1F47D7612A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5336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3F43931-5501-A247-8123-69BCA8609354}" type="datetimeFigureOut">
              <a:rPr lang="en-US" smtClean="0"/>
              <a:t>12/10/25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2009728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F43931-5501-A247-8123-69BCA8609354}" type="datetimeFigureOut">
              <a:rPr lang="en-US" smtClean="0"/>
              <a:t>12/10/25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706374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F43931-5501-A247-8123-69BCA8609354}" type="datetimeFigureOut">
              <a:rPr lang="en-US" smtClean="0"/>
              <a:t>12/10/25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40958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F43931-5501-A247-8123-69BCA8609354}" type="datetimeFigureOut">
              <a:rPr lang="en-US" smtClean="0"/>
              <a:t>12/10/25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1987543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3F43931-5501-A247-8123-69BCA8609354}" type="datetimeFigureOut">
              <a:rPr lang="en-US" smtClean="0"/>
              <a:t>12/10/25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401683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F43931-5501-A247-8123-69BCA8609354}" type="datetimeFigureOut">
              <a:rPr lang="en-US" smtClean="0"/>
              <a:t>12/10/25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636825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F43931-5501-A247-8123-69BCA8609354}" type="datetimeFigureOut">
              <a:rPr lang="en-US" smtClean="0"/>
              <a:t>12/10/25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1184655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F43931-5501-A247-8123-69BCA8609354}" type="datetimeFigureOut">
              <a:rPr lang="en-US" smtClean="0"/>
              <a:t>12/10/25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392285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F43931-5501-A247-8123-69BCA8609354}" type="datetimeFigureOut">
              <a:rPr lang="en-US" smtClean="0"/>
              <a:t>12/10/25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1424888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F43931-5501-A247-8123-69BCA8609354}" type="datetimeFigureOut">
              <a:rPr lang="en-US" smtClean="0"/>
              <a:t>12/10/25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415129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F43931-5501-A247-8123-69BCA8609354}" type="datetimeFigureOut">
              <a:rPr lang="en-US" smtClean="0"/>
              <a:t>12/10/25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15327576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3F43931-5501-A247-8123-69BCA8609354}" type="datetimeFigureOut">
              <a:rPr lang="en-US" smtClean="0"/>
              <a:t>12/10/25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3140497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F43931-5501-A247-8123-69BCA8609354}" type="datetimeFigureOut">
              <a:rPr lang="en-US" smtClean="0"/>
              <a:t>12/10/25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782946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F43931-5501-A247-8123-69BCA8609354}" type="datetimeFigureOut">
              <a:rPr lang="en-US" smtClean="0"/>
              <a:t>12/10/25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41332724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F43931-5501-A247-8123-69BCA8609354}" type="datetimeFigureOut">
              <a:rPr lang="en-US" smtClean="0"/>
              <a:t>12/10/25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32088311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3F43931-5501-A247-8123-69BCA8609354}" type="datetimeFigureOut">
              <a:rPr lang="en-US" smtClean="0"/>
              <a:t>12/10/25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19607050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F43931-5501-A247-8123-69BCA8609354}" type="datetimeFigureOut">
              <a:rPr lang="en-US" smtClean="0"/>
              <a:t>12/10/25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41160699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F43931-5501-A247-8123-69BCA8609354}" type="datetimeFigureOut">
              <a:rPr lang="en-US" smtClean="0"/>
              <a:t>12/10/25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1899367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F43931-5501-A247-8123-69BCA8609354}" type="datetimeFigureOut">
              <a:rPr lang="en-US" smtClean="0"/>
              <a:t>12/10/25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4169896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F43931-5501-A247-8123-69BCA8609354}" type="datetimeFigureOut">
              <a:rPr lang="en-US" smtClean="0"/>
              <a:t>12/10/25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17540433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F43931-5501-A247-8123-69BCA8609354}" type="datetimeFigureOut">
              <a:rPr lang="en-US" smtClean="0"/>
              <a:t>12/10/25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22806758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F43931-5501-A247-8123-69BCA8609354}" type="datetimeFigureOut">
              <a:rPr lang="en-US" smtClean="0"/>
              <a:t>12/10/25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35013959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3F43931-5501-A247-8123-69BCA8609354}" type="datetimeFigureOut">
              <a:rPr lang="en-US" smtClean="0"/>
              <a:t>12/10/25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37222907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F43931-5501-A247-8123-69BCA8609354}" type="datetimeFigureOut">
              <a:rPr lang="en-US" smtClean="0"/>
              <a:t>12/10/25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1491472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F43931-5501-A247-8123-69BCA8609354}" type="datetimeFigureOut">
              <a:rPr lang="en-US" smtClean="0"/>
              <a:t>12/10/25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21254009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F43931-5501-A247-8123-69BCA8609354}" type="datetimeFigureOut">
              <a:rPr lang="en-US" smtClean="0"/>
              <a:t>12/10/25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18293347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3F43931-5501-A247-8123-69BCA8609354}" type="datetimeFigureOut">
              <a:rPr lang="en-US" smtClean="0"/>
              <a:t>12/10/25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35262196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F43931-5501-A247-8123-69BCA8609354}" type="datetimeFigureOut">
              <a:rPr lang="en-US" smtClean="0"/>
              <a:t>12/10/25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36505129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F43931-5501-A247-8123-69BCA8609354}" type="datetimeFigureOut">
              <a:rPr lang="en-US" smtClean="0"/>
              <a:t>12/10/25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5040571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F43931-5501-A247-8123-69BCA8609354}" type="datetimeFigureOut">
              <a:rPr lang="en-US" smtClean="0"/>
              <a:t>12/10/25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22968106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F43931-5501-A247-8123-69BCA8609354}" type="datetimeFigureOut">
              <a:rPr lang="en-US" smtClean="0"/>
              <a:t>12/10/25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20928454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F43931-5501-A247-8123-69BCA8609354}" type="datetimeFigureOut">
              <a:rPr lang="en-US" smtClean="0"/>
              <a:t>12/10/25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8042822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F43931-5501-A247-8123-69BCA8609354}" type="datetimeFigureOut">
              <a:rPr lang="en-US" smtClean="0"/>
              <a:t>12/10/25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B5C8A-E86B-BE4C-9CD5-F7274F3E01BC}" type="slidenum">
              <a:rPr lang="en-US" smtClean="0"/>
              <a:t>‹#›</a:t>
            </a:fld>
            <a:endParaRPr lang="en-US"/>
          </a:p>
        </p:txBody>
      </p:sp>
    </p:spTree>
    <p:extLst>
      <p:ext uri="{BB962C8B-B14F-4D97-AF65-F5344CB8AC3E}">
        <p14:creationId xmlns:p14="http://schemas.microsoft.com/office/powerpoint/2010/main" val="3856250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F43931-5501-A247-8123-69BCA8609354}" type="datetimeFigureOut">
              <a:rPr lang="en-US" smtClean="0"/>
              <a:t>12/10/25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2B5C8A-E86B-BE4C-9CD5-F7274F3E01BC}" type="slidenum">
              <a:rPr lang="en-US" smtClean="0"/>
              <a:t>‹#›</a:t>
            </a:fld>
            <a:endParaRPr lang="en-US"/>
          </a:p>
        </p:txBody>
      </p:sp>
    </p:spTree>
    <p:extLst>
      <p:ext uri="{BB962C8B-B14F-4D97-AF65-F5344CB8AC3E}">
        <p14:creationId xmlns:p14="http://schemas.microsoft.com/office/powerpoint/2010/main" val="1907865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F43931-5501-A247-8123-69BCA8609354}" type="datetimeFigureOut">
              <a:rPr lang="en-US" smtClean="0"/>
              <a:t>12/10/25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2B5C8A-E86B-BE4C-9CD5-F7274F3E01BC}" type="slidenum">
              <a:rPr lang="en-US" smtClean="0"/>
              <a:t>‹#›</a:t>
            </a:fld>
            <a:endParaRPr lang="en-US"/>
          </a:p>
        </p:txBody>
      </p:sp>
    </p:spTree>
    <p:extLst>
      <p:ext uri="{BB962C8B-B14F-4D97-AF65-F5344CB8AC3E}">
        <p14:creationId xmlns:p14="http://schemas.microsoft.com/office/powerpoint/2010/main" val="1394863039"/>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F43931-5501-A247-8123-69BCA8609354}" type="datetimeFigureOut">
              <a:rPr lang="en-US" smtClean="0"/>
              <a:t>12/10/25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2B5C8A-E86B-BE4C-9CD5-F7274F3E01BC}" type="slidenum">
              <a:rPr lang="en-US" smtClean="0"/>
              <a:t>‹#›</a:t>
            </a:fld>
            <a:endParaRPr lang="en-US"/>
          </a:p>
        </p:txBody>
      </p:sp>
    </p:spTree>
    <p:extLst>
      <p:ext uri="{BB962C8B-B14F-4D97-AF65-F5344CB8AC3E}">
        <p14:creationId xmlns:p14="http://schemas.microsoft.com/office/powerpoint/2010/main" val="5676438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eg"/><Relationship Id="rId7" Type="http://schemas.openxmlformats.org/officeDocument/2006/relationships/diagramColors" Target="../diagrams/colors1.xml"/><Relationship Id="rId2" Type="http://schemas.openxmlformats.org/officeDocument/2006/relationships/notesSlide" Target="../notesSlides/notesSlide17.xml"/><Relationship Id="rId1" Type="http://schemas.openxmlformats.org/officeDocument/2006/relationships/slideLayout" Target="../slideLayouts/slideLayout2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2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2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2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6">
            <a:extLst>
              <a:ext uri="{FF2B5EF4-FFF2-40B4-BE49-F238E27FC236}">
                <a16:creationId xmlns:a16="http://schemas.microsoft.com/office/drawing/2014/main" id="{46EF3776-8E37-27C5-1879-B83A9C2ABBD2}"/>
              </a:ext>
            </a:extLst>
          </p:cNvPr>
          <p:cNvSpPr>
            <a:spLocks noGrp="1"/>
          </p:cNvSpPr>
          <p:nvPr>
            <p:ph type="title"/>
          </p:nvPr>
        </p:nvSpPr>
        <p:spPr>
          <a:xfrm>
            <a:off x="479160" y="3760950"/>
            <a:ext cx="8182230" cy="1065836"/>
          </a:xfrm>
        </p:spPr>
        <p:txBody>
          <a:bodyPr vert="horz" lIns="91440" tIns="45720" rIns="91440" bIns="45720" rtlCol="0" anchor="ctr">
            <a:normAutofit/>
          </a:bodyPr>
          <a:lstStyle/>
          <a:p>
            <a:pPr algn="ctr"/>
            <a:r>
              <a:rPr lang="en-US" sz="5700"/>
              <a:t>December 10, 2025</a:t>
            </a:r>
          </a:p>
        </p:txBody>
      </p:sp>
      <p:sp>
        <p:nvSpPr>
          <p:cNvPr id="5" name="TextBox 4">
            <a:extLst>
              <a:ext uri="{FF2B5EF4-FFF2-40B4-BE49-F238E27FC236}">
                <a16:creationId xmlns:a16="http://schemas.microsoft.com/office/drawing/2014/main" id="{C8817765-74D1-7536-E52F-861AA3EB473B}"/>
              </a:ext>
            </a:extLst>
          </p:cNvPr>
          <p:cNvSpPr txBox="1"/>
          <p:nvPr/>
        </p:nvSpPr>
        <p:spPr>
          <a:xfrm>
            <a:off x="322580" y="5318860"/>
            <a:ext cx="8182233" cy="552659"/>
          </a:xfrm>
          <a:prstGeom prst="rect">
            <a:avLst/>
          </a:prstGeom>
        </p:spPr>
        <p:txBody>
          <a:bodyPr vert="horz" lIns="91440" tIns="45720" rIns="91440" bIns="45720" rtlCol="0" anchor="ctr">
            <a:normAutofit/>
          </a:bodyPr>
          <a:lstStyle/>
          <a:p>
            <a:pPr algn="ctr" defTabSz="914400">
              <a:lnSpc>
                <a:spcPct val="90000"/>
              </a:lnSpc>
              <a:spcBef>
                <a:spcPts val="1000"/>
              </a:spcBef>
            </a:pPr>
            <a:r>
              <a:rPr lang="en-US" sz="2400"/>
              <a:t>Transforming Lives. Restoring Sight.</a:t>
            </a:r>
          </a:p>
        </p:txBody>
      </p:sp>
      <p:pic>
        <p:nvPicPr>
          <p:cNvPr id="2" name="Picture 1">
            <a:extLst>
              <a:ext uri="{FF2B5EF4-FFF2-40B4-BE49-F238E27FC236}">
                <a16:creationId xmlns:a16="http://schemas.microsoft.com/office/drawing/2014/main" id="{94D621EE-6A9F-4E39-E18B-ACD1868F940F}"/>
              </a:ext>
            </a:extLst>
          </p:cNvPr>
          <p:cNvPicPr>
            <a:picLocks noChangeAspect="1"/>
          </p:cNvPicPr>
          <p:nvPr/>
        </p:nvPicPr>
        <p:blipFill>
          <a:blip r:embed="rId3"/>
          <a:stretch>
            <a:fillRect/>
          </a:stretch>
        </p:blipFill>
        <p:spPr>
          <a:xfrm>
            <a:off x="322580" y="1656748"/>
            <a:ext cx="3860108" cy="1283485"/>
          </a:xfrm>
          <a:prstGeom prst="rect">
            <a:avLst/>
          </a:prstGeom>
        </p:spPr>
      </p:pic>
      <p:pic>
        <p:nvPicPr>
          <p:cNvPr id="7" name="Picture 6">
            <a:extLst>
              <a:ext uri="{FF2B5EF4-FFF2-40B4-BE49-F238E27FC236}">
                <a16:creationId xmlns:a16="http://schemas.microsoft.com/office/drawing/2014/main" id="{ED4CD9A7-6354-95C5-2A97-D51F3F59D855}"/>
              </a:ext>
            </a:extLst>
          </p:cNvPr>
          <p:cNvPicPr>
            <a:picLocks noChangeAspect="1"/>
          </p:cNvPicPr>
          <p:nvPr/>
        </p:nvPicPr>
        <p:blipFill>
          <a:blip r:embed="rId4"/>
          <a:stretch>
            <a:fillRect/>
          </a:stretch>
        </p:blipFill>
        <p:spPr>
          <a:xfrm>
            <a:off x="4690872" y="1788732"/>
            <a:ext cx="4210812" cy="957959"/>
          </a:xfrm>
          <a:prstGeom prst="rect">
            <a:avLst/>
          </a:prstGeom>
        </p:spPr>
      </p:pic>
    </p:spTree>
    <p:extLst>
      <p:ext uri="{BB962C8B-B14F-4D97-AF65-F5344CB8AC3E}">
        <p14:creationId xmlns:p14="http://schemas.microsoft.com/office/powerpoint/2010/main" val="1817975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5A4D0-B32B-D42C-0ADA-D4DD70CF6D21}"/>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3060F46E-2AFD-1C75-9234-79BDBB6A9A1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2600" y="1128712"/>
            <a:ext cx="8178799" cy="460057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BCACCDA-F603-FDC3-CF68-EA3DF1803D52}"/>
              </a:ext>
            </a:extLst>
          </p:cNvPr>
          <p:cNvSpPr txBox="1"/>
          <p:nvPr/>
        </p:nvSpPr>
        <p:spPr>
          <a:xfrm>
            <a:off x="107950" y="4721609"/>
            <a:ext cx="1780444" cy="76944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Advocate with Empathy:</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 Put people first, listen actively, support employees and customers.</a:t>
            </a:r>
          </a:p>
        </p:txBody>
      </p:sp>
      <p:sp>
        <p:nvSpPr>
          <p:cNvPr id="5" name="TextBox 4">
            <a:extLst>
              <a:ext uri="{FF2B5EF4-FFF2-40B4-BE49-F238E27FC236}">
                <a16:creationId xmlns:a16="http://schemas.microsoft.com/office/drawing/2014/main" id="{6CDAD4DE-66AA-AE46-5C17-7F4B770F8B38}"/>
              </a:ext>
            </a:extLst>
          </p:cNvPr>
          <p:cNvSpPr txBox="1"/>
          <p:nvPr/>
        </p:nvSpPr>
        <p:spPr>
          <a:xfrm>
            <a:off x="6277707" y="4029163"/>
            <a:ext cx="1479550" cy="60016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Serve with Intention:</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 Deliver purposeful, high-impact service.</a:t>
            </a:r>
          </a:p>
        </p:txBody>
      </p:sp>
      <p:sp>
        <p:nvSpPr>
          <p:cNvPr id="7" name="TextBox 6">
            <a:extLst>
              <a:ext uri="{FF2B5EF4-FFF2-40B4-BE49-F238E27FC236}">
                <a16:creationId xmlns:a16="http://schemas.microsoft.com/office/drawing/2014/main" id="{D7FAFA9D-E24A-8E83-30BA-DDD6E6B65A2E}"/>
              </a:ext>
            </a:extLst>
          </p:cNvPr>
          <p:cNvSpPr txBox="1"/>
          <p:nvPr/>
        </p:nvSpPr>
        <p:spPr>
          <a:xfrm>
            <a:off x="1044575" y="3374394"/>
            <a:ext cx="1765300" cy="60016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Lead with Solutions:</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 Tackle challenges proactively and provide clear direction.</a:t>
            </a:r>
          </a:p>
        </p:txBody>
      </p:sp>
      <p:sp>
        <p:nvSpPr>
          <p:cNvPr id="9" name="TextBox 8">
            <a:extLst>
              <a:ext uri="{FF2B5EF4-FFF2-40B4-BE49-F238E27FC236}">
                <a16:creationId xmlns:a16="http://schemas.microsoft.com/office/drawing/2014/main" id="{4D1012A5-16D1-E58F-D05C-F3B38B04FEBD}"/>
              </a:ext>
            </a:extLst>
          </p:cNvPr>
          <p:cNvSpPr txBox="1"/>
          <p:nvPr/>
        </p:nvSpPr>
        <p:spPr>
          <a:xfrm>
            <a:off x="5566507" y="2629122"/>
            <a:ext cx="2190750" cy="60016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Collaborate Strategically:</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 Work together across teams and disciplines for optimal results.</a:t>
            </a:r>
          </a:p>
        </p:txBody>
      </p:sp>
      <p:sp>
        <p:nvSpPr>
          <p:cNvPr id="11" name="TextBox 10">
            <a:extLst>
              <a:ext uri="{FF2B5EF4-FFF2-40B4-BE49-F238E27FC236}">
                <a16:creationId xmlns:a16="http://schemas.microsoft.com/office/drawing/2014/main" id="{C12EEBA3-2BF0-1648-5AA4-FA8D977BDD2E}"/>
              </a:ext>
            </a:extLst>
          </p:cNvPr>
          <p:cNvSpPr txBox="1"/>
          <p:nvPr/>
        </p:nvSpPr>
        <p:spPr>
          <a:xfrm>
            <a:off x="1888394" y="2051058"/>
            <a:ext cx="1689100" cy="60016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Excel in Quality:</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 Commit to excellence in every aspect of the business.</a:t>
            </a:r>
          </a:p>
        </p:txBody>
      </p:sp>
      <p:sp>
        <p:nvSpPr>
          <p:cNvPr id="13" name="TextBox 12">
            <a:extLst>
              <a:ext uri="{FF2B5EF4-FFF2-40B4-BE49-F238E27FC236}">
                <a16:creationId xmlns:a16="http://schemas.microsoft.com/office/drawing/2014/main" id="{FB22CAF5-3675-1348-747F-DAC15B82E9B3}"/>
              </a:ext>
            </a:extLst>
          </p:cNvPr>
          <p:cNvSpPr txBox="1"/>
          <p:nvPr/>
        </p:nvSpPr>
        <p:spPr>
          <a:xfrm>
            <a:off x="4893446" y="1424228"/>
            <a:ext cx="2471615" cy="43088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Innovate with Impact:</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 Drive meaningful innovation that makes a difference.</a:t>
            </a:r>
          </a:p>
        </p:txBody>
      </p:sp>
      <p:sp>
        <p:nvSpPr>
          <p:cNvPr id="14" name="TextBox 13">
            <a:extLst>
              <a:ext uri="{FF2B5EF4-FFF2-40B4-BE49-F238E27FC236}">
                <a16:creationId xmlns:a16="http://schemas.microsoft.com/office/drawing/2014/main" id="{B038601B-A57D-9466-C59B-DFA9D91123AE}"/>
              </a:ext>
            </a:extLst>
          </p:cNvPr>
          <p:cNvSpPr txBox="1"/>
          <p:nvPr/>
        </p:nvSpPr>
        <p:spPr>
          <a:xfrm>
            <a:off x="3139858" y="296278"/>
            <a:ext cx="2563202" cy="707886"/>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panose="020F0502020204030204"/>
                <a:ea typeface="+mn-ea"/>
                <a:cs typeface="+mn-cs"/>
              </a:rPr>
              <a:t>SIX PILLARS</a:t>
            </a:r>
          </a:p>
        </p:txBody>
      </p:sp>
      <p:sp>
        <p:nvSpPr>
          <p:cNvPr id="2" name="TextBox 1">
            <a:extLst>
              <a:ext uri="{FF2B5EF4-FFF2-40B4-BE49-F238E27FC236}">
                <a16:creationId xmlns:a16="http://schemas.microsoft.com/office/drawing/2014/main" id="{30F94377-A059-6E8D-486F-5DFF9128507F}"/>
              </a:ext>
            </a:extLst>
          </p:cNvPr>
          <p:cNvSpPr txBox="1"/>
          <p:nvPr/>
        </p:nvSpPr>
        <p:spPr>
          <a:xfrm>
            <a:off x="1167998" y="5779646"/>
            <a:ext cx="6506922" cy="646331"/>
          </a:xfrm>
          <a:prstGeom prst="rect">
            <a:avLst/>
          </a:prstGeom>
          <a:noFill/>
        </p:spPr>
        <p:txBody>
          <a:bodyPr wrap="square" rtlCol="0">
            <a:spAutoFit/>
          </a:bodyPr>
          <a:lstStyle/>
          <a:p>
            <a:pPr algn="ctr"/>
            <a:r>
              <a:rPr lang="en-US" sz="3600">
                <a:highlight>
                  <a:srgbClr val="C0C0C0"/>
                </a:highlight>
              </a:rPr>
              <a:t>UNCOMPROMISING INTEGRITY</a:t>
            </a:r>
          </a:p>
        </p:txBody>
      </p:sp>
    </p:spTree>
    <p:extLst>
      <p:ext uri="{BB962C8B-B14F-4D97-AF65-F5344CB8AC3E}">
        <p14:creationId xmlns:p14="http://schemas.microsoft.com/office/powerpoint/2010/main" val="2392142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F62D1-AC32-2D8A-8423-925DD74AFC2C}"/>
            </a:ext>
          </a:extLst>
        </p:cNvPr>
        <p:cNvGrpSpPr/>
        <p:nvPr/>
      </p:nvGrpSpPr>
      <p:grpSpPr>
        <a:xfrm>
          <a:off x="0" y="0"/>
          <a:ext cx="0" cy="0"/>
          <a:chOff x="0" y="0"/>
          <a:chExt cx="0" cy="0"/>
        </a:xfrm>
      </p:grpSpPr>
      <p:pic>
        <p:nvPicPr>
          <p:cNvPr id="3074" name="id-B484CCB3-FD24-4FE8-A3C8-D70D8A6EA6AA" descr="Org layout - updated 12.8.25.png">
            <a:extLst>
              <a:ext uri="{FF2B5EF4-FFF2-40B4-BE49-F238E27FC236}">
                <a16:creationId xmlns:a16="http://schemas.microsoft.com/office/drawing/2014/main" id="{6F9DE037-7DFE-AE3C-442C-62415EB12C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97" y="580496"/>
            <a:ext cx="8822530" cy="5193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2403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4E10C-6BEE-5D2D-030E-489A808341DA}"/>
              </a:ext>
            </a:extLst>
          </p:cNvPr>
          <p:cNvSpPr>
            <a:spLocks noGrp="1"/>
          </p:cNvSpPr>
          <p:nvPr>
            <p:ph type="title"/>
          </p:nvPr>
        </p:nvSpPr>
        <p:spPr>
          <a:xfrm>
            <a:off x="480060" y="5576887"/>
            <a:ext cx="8183880" cy="640081"/>
          </a:xfrm>
        </p:spPr>
        <p:txBody>
          <a:bodyPr vert="horz" lIns="91440" tIns="45720" rIns="91440" bIns="45720" rtlCol="0" anchor="ctr">
            <a:normAutofit/>
          </a:bodyPr>
          <a:lstStyle/>
          <a:p>
            <a:pPr algn="ctr"/>
            <a:r>
              <a:rPr lang="en-US" sz="4000" b="1"/>
              <a:t>What have we been working on? </a:t>
            </a:r>
          </a:p>
        </p:txBody>
      </p:sp>
      <p:pic>
        <p:nvPicPr>
          <p:cNvPr id="5" name="Picture 4">
            <a:extLst>
              <a:ext uri="{FF2B5EF4-FFF2-40B4-BE49-F238E27FC236}">
                <a16:creationId xmlns:a16="http://schemas.microsoft.com/office/drawing/2014/main" id="{749C887F-6D29-4327-77C6-7099E0A303A5}"/>
              </a:ext>
            </a:extLst>
          </p:cNvPr>
          <p:cNvPicPr>
            <a:picLocks noChangeAspect="1"/>
          </p:cNvPicPr>
          <p:nvPr/>
        </p:nvPicPr>
        <p:blipFill>
          <a:blip r:embed="rId2"/>
          <a:srcRect t="6627" r="1" b="4833"/>
          <a:stretch>
            <a:fillRect/>
          </a:stretch>
        </p:blipFill>
        <p:spPr>
          <a:xfrm>
            <a:off x="480060" y="640080"/>
            <a:ext cx="8183880" cy="4836795"/>
          </a:xfrm>
          <a:prstGeom prst="rect">
            <a:avLst/>
          </a:prstGeom>
          <a:ln w="19050">
            <a:solidFill>
              <a:schemeClr val="tx1"/>
            </a:solidFill>
            <a:miter lim="800000"/>
          </a:ln>
        </p:spPr>
      </p:pic>
    </p:spTree>
    <p:extLst>
      <p:ext uri="{BB962C8B-B14F-4D97-AF65-F5344CB8AC3E}">
        <p14:creationId xmlns:p14="http://schemas.microsoft.com/office/powerpoint/2010/main" val="4199016942"/>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37B561-8D83-501E-9F41-8D4A7693EAAA}"/>
              </a:ext>
            </a:extLst>
          </p:cNvPr>
          <p:cNvSpPr txBox="1"/>
          <p:nvPr/>
        </p:nvSpPr>
        <p:spPr>
          <a:xfrm>
            <a:off x="279700" y="504895"/>
            <a:ext cx="2313647" cy="830997"/>
          </a:xfrm>
          <a:prstGeom prst="rect">
            <a:avLst/>
          </a:prstGeom>
          <a:solidFill>
            <a:schemeClr val="accent5">
              <a:lumMod val="20000"/>
              <a:lumOff val="80000"/>
            </a:schemeClr>
          </a:solidFill>
        </p:spPr>
        <p:txBody>
          <a:bodyPr wrap="none" rtlCol="0">
            <a:spAutoFit/>
          </a:bodyPr>
          <a:lstStyle/>
          <a:p>
            <a:pPr algn="ctr"/>
            <a:r>
              <a:rPr lang="en-US" sz="2400"/>
              <a:t>Open Enrollment</a:t>
            </a:r>
          </a:p>
          <a:p>
            <a:pPr algn="ctr"/>
            <a:r>
              <a:rPr lang="en-US" sz="2400"/>
              <a:t>Dec. 1, 2025</a:t>
            </a:r>
          </a:p>
        </p:txBody>
      </p:sp>
      <p:sp>
        <p:nvSpPr>
          <p:cNvPr id="3" name="TextBox 2">
            <a:extLst>
              <a:ext uri="{FF2B5EF4-FFF2-40B4-BE49-F238E27FC236}">
                <a16:creationId xmlns:a16="http://schemas.microsoft.com/office/drawing/2014/main" id="{CC875CBC-3F70-03E1-39B1-605EB1537804}"/>
              </a:ext>
            </a:extLst>
          </p:cNvPr>
          <p:cNvSpPr txBox="1"/>
          <p:nvPr/>
        </p:nvSpPr>
        <p:spPr>
          <a:xfrm>
            <a:off x="6209617" y="3574567"/>
            <a:ext cx="2645853" cy="830997"/>
          </a:xfrm>
          <a:prstGeom prst="rect">
            <a:avLst/>
          </a:prstGeom>
          <a:solidFill>
            <a:schemeClr val="accent5">
              <a:lumMod val="20000"/>
              <a:lumOff val="80000"/>
            </a:schemeClr>
          </a:solidFill>
        </p:spPr>
        <p:txBody>
          <a:bodyPr wrap="none" rtlCol="0">
            <a:spAutoFit/>
          </a:bodyPr>
          <a:lstStyle/>
          <a:p>
            <a:pPr algn="ctr"/>
            <a:r>
              <a:rPr lang="en-US" sz="2400"/>
              <a:t>Determine Final</a:t>
            </a:r>
          </a:p>
          <a:p>
            <a:pPr algn="ctr"/>
            <a:r>
              <a:rPr lang="en-US" sz="2400"/>
              <a:t> Board Composition</a:t>
            </a:r>
          </a:p>
        </p:txBody>
      </p:sp>
      <p:sp>
        <p:nvSpPr>
          <p:cNvPr id="4" name="TextBox 3">
            <a:extLst>
              <a:ext uri="{FF2B5EF4-FFF2-40B4-BE49-F238E27FC236}">
                <a16:creationId xmlns:a16="http://schemas.microsoft.com/office/drawing/2014/main" id="{906B79CF-A448-14C6-D7D7-21E7D52B411E}"/>
              </a:ext>
            </a:extLst>
          </p:cNvPr>
          <p:cNvSpPr txBox="1"/>
          <p:nvPr/>
        </p:nvSpPr>
        <p:spPr>
          <a:xfrm>
            <a:off x="3919688" y="3574567"/>
            <a:ext cx="1414170" cy="830997"/>
          </a:xfrm>
          <a:prstGeom prst="rect">
            <a:avLst/>
          </a:prstGeom>
          <a:solidFill>
            <a:schemeClr val="accent5">
              <a:lumMod val="20000"/>
              <a:lumOff val="80000"/>
            </a:schemeClr>
          </a:solidFill>
        </p:spPr>
        <p:txBody>
          <a:bodyPr wrap="none" rtlCol="0">
            <a:spAutoFit/>
          </a:bodyPr>
          <a:lstStyle/>
          <a:p>
            <a:pPr algn="ctr"/>
            <a:r>
              <a:rPr lang="en-US" sz="2400"/>
              <a:t>Finalizing </a:t>
            </a:r>
          </a:p>
          <a:p>
            <a:pPr algn="ctr"/>
            <a:r>
              <a:rPr lang="en-US" sz="2400"/>
              <a:t>Org Chart</a:t>
            </a:r>
          </a:p>
        </p:txBody>
      </p:sp>
      <p:sp>
        <p:nvSpPr>
          <p:cNvPr id="5" name="TextBox 4">
            <a:extLst>
              <a:ext uri="{FF2B5EF4-FFF2-40B4-BE49-F238E27FC236}">
                <a16:creationId xmlns:a16="http://schemas.microsoft.com/office/drawing/2014/main" id="{7B28D651-0A21-FA53-7FA2-79F6EB82C363}"/>
              </a:ext>
            </a:extLst>
          </p:cNvPr>
          <p:cNvSpPr txBox="1"/>
          <p:nvPr/>
        </p:nvSpPr>
        <p:spPr>
          <a:xfrm>
            <a:off x="6410393" y="504895"/>
            <a:ext cx="2528128" cy="830997"/>
          </a:xfrm>
          <a:prstGeom prst="rect">
            <a:avLst/>
          </a:prstGeom>
          <a:solidFill>
            <a:schemeClr val="accent5">
              <a:lumMod val="20000"/>
              <a:lumOff val="80000"/>
            </a:schemeClr>
          </a:solidFill>
        </p:spPr>
        <p:txBody>
          <a:bodyPr wrap="none" rtlCol="0">
            <a:spAutoFit/>
          </a:bodyPr>
          <a:lstStyle/>
          <a:p>
            <a:pPr algn="ctr"/>
            <a:r>
              <a:rPr lang="en-US" sz="2400"/>
              <a:t>Establish Company</a:t>
            </a:r>
          </a:p>
          <a:p>
            <a:pPr algn="ctr"/>
            <a:r>
              <a:rPr lang="en-US" sz="2400"/>
              <a:t>Name &amp; Logo</a:t>
            </a:r>
          </a:p>
        </p:txBody>
      </p:sp>
      <p:sp>
        <p:nvSpPr>
          <p:cNvPr id="6" name="TextBox 5">
            <a:extLst>
              <a:ext uri="{FF2B5EF4-FFF2-40B4-BE49-F238E27FC236}">
                <a16:creationId xmlns:a16="http://schemas.microsoft.com/office/drawing/2014/main" id="{8680A668-BB8A-4132-22F1-0005E8FEB5CD}"/>
              </a:ext>
            </a:extLst>
          </p:cNvPr>
          <p:cNvSpPr txBox="1"/>
          <p:nvPr/>
        </p:nvSpPr>
        <p:spPr>
          <a:xfrm>
            <a:off x="122509" y="3574566"/>
            <a:ext cx="2722220" cy="830997"/>
          </a:xfrm>
          <a:prstGeom prst="rect">
            <a:avLst/>
          </a:prstGeom>
          <a:solidFill>
            <a:schemeClr val="accent5">
              <a:lumMod val="20000"/>
              <a:lumOff val="80000"/>
            </a:schemeClr>
          </a:solidFill>
        </p:spPr>
        <p:txBody>
          <a:bodyPr wrap="none" rtlCol="0">
            <a:spAutoFit/>
          </a:bodyPr>
          <a:lstStyle/>
          <a:p>
            <a:pPr algn="ctr"/>
            <a:r>
              <a:rPr lang="en-US" sz="2400"/>
              <a:t>Closing MIS 403B</a:t>
            </a:r>
          </a:p>
          <a:p>
            <a:r>
              <a:rPr lang="en-US" sz="2400"/>
              <a:t>Options for 401K</a:t>
            </a:r>
          </a:p>
        </p:txBody>
      </p:sp>
      <p:sp>
        <p:nvSpPr>
          <p:cNvPr id="8" name="TextBox 7">
            <a:extLst>
              <a:ext uri="{FF2B5EF4-FFF2-40B4-BE49-F238E27FC236}">
                <a16:creationId xmlns:a16="http://schemas.microsoft.com/office/drawing/2014/main" id="{6712DB99-4435-3081-5921-88396BB53A1A}"/>
              </a:ext>
            </a:extLst>
          </p:cNvPr>
          <p:cNvSpPr txBox="1"/>
          <p:nvPr/>
        </p:nvSpPr>
        <p:spPr>
          <a:xfrm>
            <a:off x="3774344" y="1765012"/>
            <a:ext cx="1595309" cy="1200329"/>
          </a:xfrm>
          <a:prstGeom prst="rect">
            <a:avLst/>
          </a:prstGeom>
          <a:solidFill>
            <a:schemeClr val="accent5">
              <a:lumMod val="20000"/>
              <a:lumOff val="80000"/>
            </a:schemeClr>
          </a:solidFill>
        </p:spPr>
        <p:txBody>
          <a:bodyPr wrap="none" rtlCol="0">
            <a:spAutoFit/>
          </a:bodyPr>
          <a:lstStyle/>
          <a:p>
            <a:pPr algn="ctr"/>
            <a:r>
              <a:rPr lang="en-US" sz="2400"/>
              <a:t>Combining </a:t>
            </a:r>
          </a:p>
          <a:p>
            <a:pPr algn="ctr"/>
            <a:r>
              <a:rPr lang="en-US" sz="2400"/>
              <a:t>Employee </a:t>
            </a:r>
          </a:p>
          <a:p>
            <a:pPr algn="ctr"/>
            <a:r>
              <a:rPr lang="en-US" sz="2400"/>
              <a:t>Handbooks</a:t>
            </a:r>
          </a:p>
        </p:txBody>
      </p:sp>
      <p:sp>
        <p:nvSpPr>
          <p:cNvPr id="9" name="TextBox 8">
            <a:extLst>
              <a:ext uri="{FF2B5EF4-FFF2-40B4-BE49-F238E27FC236}">
                <a16:creationId xmlns:a16="http://schemas.microsoft.com/office/drawing/2014/main" id="{9BFCE2A0-964F-43C5-7B95-0F914A80A1D7}"/>
              </a:ext>
            </a:extLst>
          </p:cNvPr>
          <p:cNvSpPr txBox="1"/>
          <p:nvPr/>
        </p:nvSpPr>
        <p:spPr>
          <a:xfrm>
            <a:off x="3185466" y="504895"/>
            <a:ext cx="2773067" cy="830997"/>
          </a:xfrm>
          <a:prstGeom prst="rect">
            <a:avLst/>
          </a:prstGeom>
          <a:solidFill>
            <a:schemeClr val="accent5">
              <a:lumMod val="20000"/>
              <a:lumOff val="80000"/>
            </a:schemeClr>
          </a:solidFill>
        </p:spPr>
        <p:txBody>
          <a:bodyPr wrap="none" rtlCol="0">
            <a:spAutoFit/>
          </a:bodyPr>
          <a:lstStyle/>
          <a:p>
            <a:pPr algn="ctr"/>
            <a:r>
              <a:rPr lang="en-US" sz="2400"/>
              <a:t>Transfer Payroll from</a:t>
            </a:r>
          </a:p>
          <a:p>
            <a:pPr algn="ctr"/>
            <a:r>
              <a:rPr lang="en-US" sz="2400"/>
              <a:t>Paylocity to Paycom</a:t>
            </a:r>
          </a:p>
        </p:txBody>
      </p:sp>
      <p:sp>
        <p:nvSpPr>
          <p:cNvPr id="10" name="TextBox 9">
            <a:extLst>
              <a:ext uri="{FF2B5EF4-FFF2-40B4-BE49-F238E27FC236}">
                <a16:creationId xmlns:a16="http://schemas.microsoft.com/office/drawing/2014/main" id="{9091ADA9-CF3A-E7EF-9E16-F428C88E6AE3}"/>
              </a:ext>
            </a:extLst>
          </p:cNvPr>
          <p:cNvSpPr txBox="1"/>
          <p:nvPr/>
        </p:nvSpPr>
        <p:spPr>
          <a:xfrm>
            <a:off x="333062" y="5014791"/>
            <a:ext cx="2407839" cy="1200329"/>
          </a:xfrm>
          <a:prstGeom prst="rect">
            <a:avLst/>
          </a:prstGeom>
          <a:solidFill>
            <a:schemeClr val="accent5">
              <a:lumMod val="20000"/>
              <a:lumOff val="80000"/>
            </a:schemeClr>
          </a:solidFill>
        </p:spPr>
        <p:txBody>
          <a:bodyPr wrap="none" rtlCol="0">
            <a:spAutoFit/>
          </a:bodyPr>
          <a:lstStyle/>
          <a:p>
            <a:pPr algn="ctr"/>
            <a:r>
              <a:rPr lang="en-US" sz="2400"/>
              <a:t>Completing </a:t>
            </a:r>
          </a:p>
          <a:p>
            <a:pPr algn="ctr"/>
            <a:r>
              <a:rPr lang="en-US" sz="2400"/>
              <a:t>New Organization</a:t>
            </a:r>
          </a:p>
          <a:p>
            <a:pPr algn="ctr"/>
            <a:r>
              <a:rPr lang="en-US" sz="2400"/>
              <a:t>Bylaws</a:t>
            </a:r>
          </a:p>
        </p:txBody>
      </p:sp>
      <p:sp>
        <p:nvSpPr>
          <p:cNvPr id="11" name="TextBox 10">
            <a:extLst>
              <a:ext uri="{FF2B5EF4-FFF2-40B4-BE49-F238E27FC236}">
                <a16:creationId xmlns:a16="http://schemas.microsoft.com/office/drawing/2014/main" id="{F03331F5-CEBE-FBC7-51EA-F02E15C03F78}"/>
              </a:ext>
            </a:extLst>
          </p:cNvPr>
          <p:cNvSpPr txBox="1"/>
          <p:nvPr/>
        </p:nvSpPr>
        <p:spPr>
          <a:xfrm>
            <a:off x="6710529" y="1765013"/>
            <a:ext cx="1578766" cy="1200329"/>
          </a:xfrm>
          <a:prstGeom prst="rect">
            <a:avLst/>
          </a:prstGeom>
          <a:solidFill>
            <a:schemeClr val="accent5">
              <a:lumMod val="20000"/>
              <a:lumOff val="80000"/>
            </a:schemeClr>
          </a:solidFill>
        </p:spPr>
        <p:txBody>
          <a:bodyPr wrap="none" rtlCol="0">
            <a:spAutoFit/>
          </a:bodyPr>
          <a:lstStyle/>
          <a:p>
            <a:pPr algn="ctr"/>
            <a:r>
              <a:rPr lang="en-US" sz="2400"/>
              <a:t>Finalizing</a:t>
            </a:r>
          </a:p>
          <a:p>
            <a:pPr algn="ctr"/>
            <a:r>
              <a:rPr lang="en-US" sz="2400"/>
              <a:t>Merger </a:t>
            </a:r>
          </a:p>
          <a:p>
            <a:pPr algn="ctr"/>
            <a:r>
              <a:rPr lang="en-US" sz="2400"/>
              <a:t>Agreement</a:t>
            </a:r>
          </a:p>
        </p:txBody>
      </p:sp>
      <p:sp>
        <p:nvSpPr>
          <p:cNvPr id="12" name="TextBox 11">
            <a:extLst>
              <a:ext uri="{FF2B5EF4-FFF2-40B4-BE49-F238E27FC236}">
                <a16:creationId xmlns:a16="http://schemas.microsoft.com/office/drawing/2014/main" id="{7B75AACE-D7E6-9CD3-A84B-BBC2C56E300A}"/>
              </a:ext>
            </a:extLst>
          </p:cNvPr>
          <p:cNvSpPr txBox="1"/>
          <p:nvPr/>
        </p:nvSpPr>
        <p:spPr>
          <a:xfrm>
            <a:off x="603250" y="1765009"/>
            <a:ext cx="1760738" cy="1200329"/>
          </a:xfrm>
          <a:prstGeom prst="rect">
            <a:avLst/>
          </a:prstGeom>
          <a:solidFill>
            <a:schemeClr val="accent5">
              <a:lumMod val="20000"/>
              <a:lumOff val="80000"/>
            </a:schemeClr>
          </a:solidFill>
        </p:spPr>
        <p:txBody>
          <a:bodyPr wrap="none" rtlCol="0">
            <a:spAutoFit/>
          </a:bodyPr>
          <a:lstStyle/>
          <a:p>
            <a:pPr algn="ctr"/>
            <a:r>
              <a:rPr lang="en-US" sz="2400"/>
              <a:t>Scheduling</a:t>
            </a:r>
          </a:p>
          <a:p>
            <a:pPr algn="ctr"/>
            <a:r>
              <a:rPr lang="en-US" sz="2400"/>
              <a:t>Contract</a:t>
            </a:r>
          </a:p>
          <a:p>
            <a:pPr algn="ctr"/>
            <a:r>
              <a:rPr lang="en-US" sz="2400"/>
              <a:t>Assignments</a:t>
            </a:r>
          </a:p>
        </p:txBody>
      </p:sp>
      <p:sp>
        <p:nvSpPr>
          <p:cNvPr id="13" name="TextBox 12">
            <a:extLst>
              <a:ext uri="{FF2B5EF4-FFF2-40B4-BE49-F238E27FC236}">
                <a16:creationId xmlns:a16="http://schemas.microsoft.com/office/drawing/2014/main" id="{2E5182FA-5385-1591-05CE-DBD5104BF04C}"/>
              </a:ext>
            </a:extLst>
          </p:cNvPr>
          <p:cNvSpPr txBox="1"/>
          <p:nvPr/>
        </p:nvSpPr>
        <p:spPr>
          <a:xfrm>
            <a:off x="6279107" y="5014791"/>
            <a:ext cx="2790700" cy="1200329"/>
          </a:xfrm>
          <a:prstGeom prst="rect">
            <a:avLst/>
          </a:prstGeom>
          <a:solidFill>
            <a:schemeClr val="accent5">
              <a:lumMod val="20000"/>
              <a:lumOff val="80000"/>
            </a:schemeClr>
          </a:solidFill>
        </p:spPr>
        <p:txBody>
          <a:bodyPr wrap="none" rtlCol="0">
            <a:spAutoFit/>
          </a:bodyPr>
          <a:lstStyle/>
          <a:p>
            <a:pPr algn="ctr"/>
            <a:r>
              <a:rPr lang="en-US" sz="2400"/>
              <a:t> Consulting to Create</a:t>
            </a:r>
          </a:p>
          <a:p>
            <a:pPr algn="ctr"/>
            <a:r>
              <a:rPr lang="en-US" sz="2400"/>
              <a:t>Fund Development</a:t>
            </a:r>
          </a:p>
          <a:p>
            <a:pPr algn="ctr"/>
            <a:r>
              <a:rPr lang="en-US" sz="2400"/>
              <a:t>Program</a:t>
            </a:r>
          </a:p>
        </p:txBody>
      </p:sp>
      <p:sp>
        <p:nvSpPr>
          <p:cNvPr id="14" name="TextBox 13">
            <a:extLst>
              <a:ext uri="{FF2B5EF4-FFF2-40B4-BE49-F238E27FC236}">
                <a16:creationId xmlns:a16="http://schemas.microsoft.com/office/drawing/2014/main" id="{071385AE-1863-B9C8-16D7-FA4674E0B836}"/>
              </a:ext>
            </a:extLst>
          </p:cNvPr>
          <p:cNvSpPr txBox="1"/>
          <p:nvPr/>
        </p:nvSpPr>
        <p:spPr>
          <a:xfrm>
            <a:off x="3745474" y="5005041"/>
            <a:ext cx="1762598" cy="830997"/>
          </a:xfrm>
          <a:prstGeom prst="rect">
            <a:avLst/>
          </a:prstGeom>
          <a:solidFill>
            <a:schemeClr val="accent5">
              <a:lumMod val="20000"/>
              <a:lumOff val="80000"/>
            </a:schemeClr>
          </a:solidFill>
        </p:spPr>
        <p:txBody>
          <a:bodyPr wrap="none" rtlCol="0">
            <a:spAutoFit/>
          </a:bodyPr>
          <a:lstStyle/>
          <a:p>
            <a:pPr algn="ctr"/>
            <a:r>
              <a:rPr lang="en-US" sz="2400"/>
              <a:t>Composing</a:t>
            </a:r>
          </a:p>
          <a:p>
            <a:pPr algn="ctr"/>
            <a:r>
              <a:rPr lang="en-US" sz="2400"/>
              <a:t>2026 Budget</a:t>
            </a:r>
          </a:p>
        </p:txBody>
      </p:sp>
    </p:spTree>
    <p:extLst>
      <p:ext uri="{BB962C8B-B14F-4D97-AF65-F5344CB8AC3E}">
        <p14:creationId xmlns:p14="http://schemas.microsoft.com/office/powerpoint/2010/main" val="455824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8" grpId="0" animBg="1"/>
      <p:bldP spid="9" grpId="0" animBg="1"/>
      <p:bldP spid="10" grpId="0" animBg="1"/>
      <p:bldP spid="11" grpId="0" animBg="1"/>
      <p:bldP spid="12" grpId="0" animBg="1"/>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AE193-D437-5514-E692-B9042A2744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90DD80-1106-38AA-1072-A126801DEBB3}"/>
              </a:ext>
            </a:extLst>
          </p:cNvPr>
          <p:cNvSpPr>
            <a:spLocks noGrp="1"/>
          </p:cNvSpPr>
          <p:nvPr>
            <p:ph type="title"/>
          </p:nvPr>
        </p:nvSpPr>
        <p:spPr>
          <a:xfrm>
            <a:off x="254000" y="539297"/>
            <a:ext cx="8635999" cy="1325563"/>
          </a:xfrm>
        </p:spPr>
        <p:txBody>
          <a:bodyPr>
            <a:normAutofit fontScale="90000"/>
          </a:bodyPr>
          <a:lstStyle/>
          <a:p>
            <a:pPr algn="ctr"/>
            <a:r>
              <a:rPr lang="en-US" sz="3600" b="1"/>
              <a:t>Unified Leadership for a Stronger Organization</a:t>
            </a:r>
            <a:br>
              <a:rPr lang="en-US"/>
            </a:br>
            <a:endParaRPr lang="en-US"/>
          </a:p>
        </p:txBody>
      </p:sp>
      <p:sp>
        <p:nvSpPr>
          <p:cNvPr id="4" name="TextBox 3">
            <a:extLst>
              <a:ext uri="{FF2B5EF4-FFF2-40B4-BE49-F238E27FC236}">
                <a16:creationId xmlns:a16="http://schemas.microsoft.com/office/drawing/2014/main" id="{073C6194-468B-BA5C-8424-85D5AF2F2268}"/>
              </a:ext>
            </a:extLst>
          </p:cNvPr>
          <p:cNvSpPr txBox="1"/>
          <p:nvPr/>
        </p:nvSpPr>
        <p:spPr>
          <a:xfrm>
            <a:off x="374770" y="2758207"/>
            <a:ext cx="8635999" cy="1341586"/>
          </a:xfrm>
          <a:prstGeom prst="rect">
            <a:avLst/>
          </a:prstGeom>
          <a:noFill/>
        </p:spPr>
        <p:txBody>
          <a:bodyPr wrap="square">
            <a:spAutoFit/>
          </a:bodyPr>
          <a:lstStyle/>
          <a:p>
            <a:pPr marR="0" lvl="0">
              <a:lnSpc>
                <a:spcPct val="115000"/>
              </a:lnSpc>
              <a:spcAft>
                <a:spcPts val="800"/>
              </a:spcAft>
              <a:buSzPts val="1000"/>
              <a:tabLst>
                <a:tab pos="457200" algn="l"/>
              </a:tabLst>
            </a:pPr>
            <a:r>
              <a:rPr lang="en-US" sz="2400" kern="100" dirty="0">
                <a:solidFill>
                  <a:srgbClr val="0070C0"/>
                </a:solidFill>
                <a:effectLst/>
                <a:ea typeface="Aptos" panose="020B0004020202020204" pitchFamily="34" charset="0"/>
                <a:cs typeface="Times New Roman" panose="02020603050405020304" pitchFamily="18" charset="0"/>
              </a:rPr>
              <a:t>Alan Blake and Ingrid Schunder will serve as Co-CEOs, combining complementary strengths to guide </a:t>
            </a:r>
            <a:r>
              <a:rPr lang="en-US" sz="2400" kern="100" dirty="0">
                <a:solidFill>
                  <a:srgbClr val="0070C0"/>
                </a:solidFill>
                <a:ea typeface="Aptos" panose="020B0004020202020204" pitchFamily="34" charset="0"/>
                <a:cs typeface="Times New Roman" panose="02020603050405020304" pitchFamily="18" charset="0"/>
              </a:rPr>
              <a:t>our new organization</a:t>
            </a:r>
            <a:r>
              <a:rPr lang="en-US" sz="2400" kern="100" dirty="0">
                <a:solidFill>
                  <a:srgbClr val="0070C0"/>
                </a:solidFill>
                <a:effectLst/>
                <a:ea typeface="Aptos" panose="020B0004020202020204" pitchFamily="34" charset="0"/>
                <a:cs typeface="Times New Roman" panose="02020603050405020304" pitchFamily="18" charset="0"/>
              </a:rPr>
              <a:t> into the future.</a:t>
            </a:r>
          </a:p>
        </p:txBody>
      </p:sp>
      <p:sp>
        <p:nvSpPr>
          <p:cNvPr id="3" name="TextBox 2">
            <a:extLst>
              <a:ext uri="{FF2B5EF4-FFF2-40B4-BE49-F238E27FC236}">
                <a16:creationId xmlns:a16="http://schemas.microsoft.com/office/drawing/2014/main" id="{137D0B49-9609-2919-7FA5-867B188F7F38}"/>
              </a:ext>
            </a:extLst>
          </p:cNvPr>
          <p:cNvSpPr txBox="1"/>
          <p:nvPr/>
        </p:nvSpPr>
        <p:spPr>
          <a:xfrm>
            <a:off x="613775" y="5536504"/>
            <a:ext cx="7720447" cy="369332"/>
          </a:xfrm>
          <a:prstGeom prst="rect">
            <a:avLst/>
          </a:prstGeom>
          <a:noFill/>
        </p:spPr>
        <p:txBody>
          <a:bodyPr wrap="none" rtlCol="0">
            <a:spAutoFit/>
          </a:bodyPr>
          <a:lstStyle/>
          <a:p>
            <a:pPr>
              <a:buNone/>
            </a:pPr>
            <a:r>
              <a:rPr lang="en-US">
                <a:solidFill>
                  <a:srgbClr val="002060"/>
                </a:solidFill>
                <a:ea typeface="Aptos" panose="020B0004020202020204" pitchFamily="34" charset="0"/>
                <a:cs typeface="Times New Roman" panose="02020603050405020304" pitchFamily="18" charset="0"/>
              </a:rPr>
              <a:t>This model ensures broad coverage of organizational needs and a unified vision. </a:t>
            </a:r>
            <a:endParaRPr lang="en-US">
              <a:solidFill>
                <a:srgbClr val="002060"/>
              </a:solidFill>
            </a:endParaRPr>
          </a:p>
        </p:txBody>
      </p:sp>
    </p:spTree>
    <p:extLst>
      <p:ext uri="{BB962C8B-B14F-4D97-AF65-F5344CB8AC3E}">
        <p14:creationId xmlns:p14="http://schemas.microsoft.com/office/powerpoint/2010/main" val="903687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2FBC91-8790-BEA3-444F-4743F4E8BFAC}"/>
              </a:ext>
            </a:extLst>
          </p:cNvPr>
          <p:cNvSpPr txBox="1"/>
          <p:nvPr/>
        </p:nvSpPr>
        <p:spPr>
          <a:xfrm>
            <a:off x="406400" y="1067512"/>
            <a:ext cx="8969828" cy="3908762"/>
          </a:xfrm>
          <a:prstGeom prst="rect">
            <a:avLst/>
          </a:prstGeom>
          <a:noFill/>
        </p:spPr>
        <p:txBody>
          <a:bodyPr wrap="square">
            <a:spAutoFit/>
          </a:bodyPr>
          <a:lstStyle/>
          <a:p>
            <a:r>
              <a:rPr lang="en-US" sz="2800" b="1">
                <a:solidFill>
                  <a:srgbClr val="0070C0"/>
                </a:solidFill>
              </a:rPr>
              <a:t>Why Co-CEOs?</a:t>
            </a:r>
          </a:p>
          <a:p>
            <a:r>
              <a:rPr lang="en-US" sz="2400">
                <a:solidFill>
                  <a:srgbClr val="0070C0"/>
                </a:solidFill>
              </a:rPr>
              <a:t>1. Complementary Skill Sets: </a:t>
            </a:r>
            <a:r>
              <a:rPr lang="en-US" sz="2000">
                <a:solidFill>
                  <a:srgbClr val="002060"/>
                </a:solidFill>
              </a:rPr>
              <a:t>Each Co-CEO brings unique strengths, recognize and utilize the skills each leader brings to the table. </a:t>
            </a:r>
          </a:p>
          <a:p>
            <a:r>
              <a:rPr lang="en-US" sz="2400">
                <a:solidFill>
                  <a:srgbClr val="0070C0"/>
                </a:solidFill>
              </a:rPr>
              <a:t>2. Clear Responsibilities: </a:t>
            </a:r>
            <a:r>
              <a:rPr lang="en-US" sz="2000">
                <a:solidFill>
                  <a:srgbClr val="002060"/>
                </a:solidFill>
              </a:rPr>
              <a:t>Defined roles prevent overlap and confusion, supporting efficient decision-making.</a:t>
            </a:r>
          </a:p>
          <a:p>
            <a:r>
              <a:rPr lang="en-US" sz="2400">
                <a:solidFill>
                  <a:srgbClr val="0070C0"/>
                </a:solidFill>
              </a:rPr>
              <a:t>3. Shared Accountability: </a:t>
            </a:r>
            <a:r>
              <a:rPr lang="en-US" sz="2000">
                <a:solidFill>
                  <a:srgbClr val="002060"/>
                </a:solidFill>
              </a:rPr>
              <a:t>Both Co-CEOs are equally responsible for organizational outcomes, fostering collaboration and mutual support.</a:t>
            </a:r>
          </a:p>
          <a:p>
            <a:r>
              <a:rPr lang="en-US" sz="2400">
                <a:solidFill>
                  <a:srgbClr val="0070C0"/>
                </a:solidFill>
              </a:rPr>
              <a:t>4. Operational Clarity: </a:t>
            </a:r>
            <a:r>
              <a:rPr lang="en-US" sz="2000">
                <a:solidFill>
                  <a:srgbClr val="002060"/>
                </a:solidFill>
              </a:rPr>
              <a:t>Mechanisms for conflict resolution and unity are in place to ensure smooth operations.</a:t>
            </a:r>
          </a:p>
          <a:p>
            <a:r>
              <a:rPr lang="en-US" sz="2400">
                <a:solidFill>
                  <a:srgbClr val="0070C0"/>
                </a:solidFill>
              </a:rPr>
              <a:t>5. Simple Communication: </a:t>
            </a:r>
            <a:r>
              <a:rPr lang="en-US" sz="2000">
                <a:solidFill>
                  <a:srgbClr val="002060"/>
                </a:solidFill>
              </a:rPr>
              <a:t>The structure is explained clearly to staff and the board to gain understanding and support. </a:t>
            </a:r>
          </a:p>
        </p:txBody>
      </p:sp>
    </p:spTree>
    <p:extLst>
      <p:ext uri="{BB962C8B-B14F-4D97-AF65-F5344CB8AC3E}">
        <p14:creationId xmlns:p14="http://schemas.microsoft.com/office/powerpoint/2010/main" val="1714766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879A380-7B06-8CEC-40B4-EF404952CA7C}"/>
              </a:ext>
            </a:extLst>
          </p:cNvPr>
          <p:cNvSpPr txBox="1"/>
          <p:nvPr/>
        </p:nvSpPr>
        <p:spPr>
          <a:xfrm>
            <a:off x="587829" y="626238"/>
            <a:ext cx="8077200" cy="1938992"/>
          </a:xfrm>
          <a:prstGeom prst="rect">
            <a:avLst/>
          </a:prstGeom>
          <a:noFill/>
        </p:spPr>
        <p:txBody>
          <a:bodyPr wrap="square">
            <a:spAutoFit/>
          </a:bodyPr>
          <a:lstStyle/>
          <a:p>
            <a:pPr marL="0" indent="0">
              <a:buNone/>
            </a:pPr>
            <a:r>
              <a:rPr lang="en-US" sz="2400" b="1">
                <a:solidFill>
                  <a:srgbClr val="0070C0"/>
                </a:solidFill>
              </a:rPr>
              <a:t>Core Principles for Success</a:t>
            </a:r>
            <a:endParaRPr lang="en-US" sz="2400">
              <a:solidFill>
                <a:srgbClr val="0070C0"/>
              </a:solidFill>
            </a:endParaRPr>
          </a:p>
          <a:p>
            <a:pPr marL="0" indent="0">
              <a:buNone/>
            </a:pPr>
            <a:r>
              <a:rPr lang="en-US" sz="2400">
                <a:solidFill>
                  <a:srgbClr val="0070C0"/>
                </a:solidFill>
              </a:rPr>
              <a:t>Clearly defined, complementary roles prevent overlap by dividing responsibilities based on strengths. For example, one may handle internal operations and the other might manage external relations, thus reducing confusion and conflict.</a:t>
            </a:r>
          </a:p>
        </p:txBody>
      </p:sp>
      <p:sp>
        <p:nvSpPr>
          <p:cNvPr id="10" name="TextBox 9">
            <a:extLst>
              <a:ext uri="{FF2B5EF4-FFF2-40B4-BE49-F238E27FC236}">
                <a16:creationId xmlns:a16="http://schemas.microsoft.com/office/drawing/2014/main" id="{CDE971C4-2576-80A0-030B-497314248F8D}"/>
              </a:ext>
            </a:extLst>
          </p:cNvPr>
          <p:cNvSpPr txBox="1"/>
          <p:nvPr/>
        </p:nvSpPr>
        <p:spPr>
          <a:xfrm>
            <a:off x="587829" y="2993571"/>
            <a:ext cx="7554685" cy="2308324"/>
          </a:xfrm>
          <a:prstGeom prst="rect">
            <a:avLst/>
          </a:prstGeom>
          <a:noFill/>
        </p:spPr>
        <p:txBody>
          <a:bodyPr wrap="square">
            <a:spAutoFit/>
          </a:bodyPr>
          <a:lstStyle/>
          <a:p>
            <a:r>
              <a:rPr lang="en-US" sz="2400" b="1">
                <a:solidFill>
                  <a:srgbClr val="0070C0"/>
                </a:solidFill>
              </a:rPr>
              <a:t>Shared Vision and Accountability </a:t>
            </a:r>
          </a:p>
          <a:p>
            <a:r>
              <a:rPr lang="en-US" sz="2400">
                <a:solidFill>
                  <a:srgbClr val="0070C0"/>
                </a:solidFill>
              </a:rPr>
              <a:t>Both leaders must be fully aligned on the nonprofit's mission, vision, and long-term strategic goals. They are jointly accountable to the board of directors and stakeholders for the organization's overall performance and impact</a:t>
            </a:r>
            <a:r>
              <a:rPr lang="en-US"/>
              <a:t>.</a:t>
            </a:r>
          </a:p>
        </p:txBody>
      </p:sp>
    </p:spTree>
    <p:extLst>
      <p:ext uri="{BB962C8B-B14F-4D97-AF65-F5344CB8AC3E}">
        <p14:creationId xmlns:p14="http://schemas.microsoft.com/office/powerpoint/2010/main" val="1262916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9CF56A3-10D9-F40A-2D86-4E206FEA0533}"/>
              </a:ext>
            </a:extLst>
          </p:cNvPr>
          <p:cNvSpPr txBox="1"/>
          <p:nvPr/>
        </p:nvSpPr>
        <p:spPr>
          <a:xfrm>
            <a:off x="783771" y="587505"/>
            <a:ext cx="7576457" cy="2677656"/>
          </a:xfrm>
          <a:prstGeom prst="rect">
            <a:avLst/>
          </a:prstGeom>
          <a:noFill/>
        </p:spPr>
        <p:txBody>
          <a:bodyPr wrap="square">
            <a:spAutoFit/>
          </a:bodyPr>
          <a:lstStyle/>
          <a:p>
            <a:r>
              <a:rPr lang="en-US" sz="2400" b="1">
                <a:solidFill>
                  <a:srgbClr val="0070C0"/>
                </a:solidFill>
              </a:rPr>
              <a:t>Strong Communication Protocols </a:t>
            </a:r>
          </a:p>
          <a:p>
            <a:r>
              <a:rPr lang="en-US" sz="2400">
                <a:solidFill>
                  <a:srgbClr val="0070C0"/>
                </a:solidFill>
              </a:rPr>
              <a:t>Co-CEOs need a high tolerance for discussion and a commitment to robust, transparent communication. Regular, dedicated check-ins and shared information systems ensure both leaders are fully informed and are confident presenting a united front to board, staff and external partners. </a:t>
            </a:r>
          </a:p>
        </p:txBody>
      </p:sp>
      <p:sp>
        <p:nvSpPr>
          <p:cNvPr id="6" name="TextBox 5">
            <a:extLst>
              <a:ext uri="{FF2B5EF4-FFF2-40B4-BE49-F238E27FC236}">
                <a16:creationId xmlns:a16="http://schemas.microsoft.com/office/drawing/2014/main" id="{5F9AA8F6-6BE8-3CEC-699A-874C4993DF38}"/>
              </a:ext>
            </a:extLst>
          </p:cNvPr>
          <p:cNvSpPr txBox="1"/>
          <p:nvPr/>
        </p:nvSpPr>
        <p:spPr>
          <a:xfrm>
            <a:off x="783771" y="3858675"/>
            <a:ext cx="7576457" cy="1938992"/>
          </a:xfrm>
          <a:prstGeom prst="rect">
            <a:avLst/>
          </a:prstGeom>
          <a:noFill/>
        </p:spPr>
        <p:txBody>
          <a:bodyPr wrap="square">
            <a:spAutoFit/>
          </a:bodyPr>
          <a:lstStyle/>
          <a:p>
            <a:pPr marL="0" indent="0" algn="l" rtl="0" eaLnBrk="1" latinLnBrk="0" hangingPunct="1">
              <a:buNone/>
            </a:pPr>
            <a:r>
              <a:rPr lang="en-US" sz="2400" b="1">
                <a:solidFill>
                  <a:srgbClr val="0070C0"/>
                </a:solidFill>
                <a:effectLst/>
                <a:latin typeface="Calibri" panose="020F0502020204030204" pitchFamily="34" charset="0"/>
              </a:rPr>
              <a:t>Transparent Decision-Making by Co-CEOs</a:t>
            </a:r>
            <a:endParaRPr lang="en-US" sz="2400">
              <a:solidFill>
                <a:srgbClr val="0070C0"/>
              </a:solidFill>
              <a:effectLst/>
              <a:latin typeface="Calibri" panose="020F0502020204030204" pitchFamily="34" charset="0"/>
            </a:endParaRPr>
          </a:p>
          <a:p>
            <a:pPr marL="0" indent="0" algn="l" rtl="0" eaLnBrk="1" latinLnBrk="0" hangingPunct="1">
              <a:buNone/>
            </a:pPr>
            <a:r>
              <a:rPr lang="en-US" sz="2400">
                <a:solidFill>
                  <a:srgbClr val="0070C0"/>
                </a:solidFill>
                <a:effectLst/>
                <a:latin typeface="Calibri" panose="020F0502020204030204" pitchFamily="34" charset="0"/>
              </a:rPr>
              <a:t>The Co-CEOs operate according to clearly established protocols that specify responsibility for various decisions. For significant issues, they adhere to a predefined process to ensure decisions are finalized efficiently.</a:t>
            </a:r>
            <a:endParaRPr lang="en-US" sz="2400">
              <a:solidFill>
                <a:srgbClr val="0070C0"/>
              </a:solidFill>
            </a:endParaRPr>
          </a:p>
        </p:txBody>
      </p:sp>
    </p:spTree>
    <p:extLst>
      <p:ext uri="{BB962C8B-B14F-4D97-AF65-F5344CB8AC3E}">
        <p14:creationId xmlns:p14="http://schemas.microsoft.com/office/powerpoint/2010/main" val="1034385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70E44-D3C1-A34E-66BA-C4661C1B40F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79AC5A0-D6FF-3F72-FF6A-63230DD00D6B}"/>
              </a:ext>
            </a:extLst>
          </p:cNvPr>
          <p:cNvSpPr txBox="1"/>
          <p:nvPr/>
        </p:nvSpPr>
        <p:spPr>
          <a:xfrm>
            <a:off x="1251857" y="946503"/>
            <a:ext cx="7173686" cy="2677656"/>
          </a:xfrm>
          <a:prstGeom prst="rect">
            <a:avLst/>
          </a:prstGeom>
          <a:noFill/>
        </p:spPr>
        <p:txBody>
          <a:bodyPr wrap="square">
            <a:spAutoFit/>
          </a:bodyPr>
          <a:lstStyle/>
          <a:p>
            <a:pPr marL="0" indent="0" algn="l" rtl="0" eaLnBrk="1" latinLnBrk="0" hangingPunct="1">
              <a:buNone/>
            </a:pPr>
            <a:r>
              <a:rPr lang="en-US" sz="2400" b="1">
                <a:solidFill>
                  <a:srgbClr val="0070C0"/>
                </a:solidFill>
                <a:effectLst/>
                <a:latin typeface="Calibri" panose="020F0502020204030204" pitchFamily="34" charset="0"/>
              </a:rPr>
              <a:t>Equal Power Dynamics:</a:t>
            </a:r>
            <a:endParaRPr lang="en-US" sz="2400">
              <a:solidFill>
                <a:srgbClr val="0070C0"/>
              </a:solidFill>
              <a:effectLst/>
              <a:latin typeface="Calibri" panose="020F0502020204030204" pitchFamily="34" charset="0"/>
            </a:endParaRPr>
          </a:p>
          <a:p>
            <a:pPr marL="0" indent="0" algn="l" rtl="0" eaLnBrk="1" latinLnBrk="0" hangingPunct="1">
              <a:buNone/>
            </a:pPr>
            <a:r>
              <a:rPr lang="en-US" sz="2400">
                <a:solidFill>
                  <a:srgbClr val="0070C0"/>
                </a:solidFill>
                <a:effectLst/>
                <a:latin typeface="Calibri" panose="020F0502020204030204" pitchFamily="34" charset="0"/>
              </a:rPr>
              <a:t>Ensuring that both leaders maintain equal credibility and influence is essential to prevent the perception that one holds predominant authority. The balance in relationships and visibility within and outside the organization plays a critical role in shaping how their leadership is perceived.</a:t>
            </a:r>
            <a:endParaRPr lang="en-US" sz="2400">
              <a:solidFill>
                <a:srgbClr val="0070C0"/>
              </a:solidFill>
            </a:endParaRPr>
          </a:p>
        </p:txBody>
      </p:sp>
      <p:sp>
        <p:nvSpPr>
          <p:cNvPr id="8" name="TextBox 7">
            <a:extLst>
              <a:ext uri="{FF2B5EF4-FFF2-40B4-BE49-F238E27FC236}">
                <a16:creationId xmlns:a16="http://schemas.microsoft.com/office/drawing/2014/main" id="{ACD65E0D-025D-2A3A-E26F-939FCE081550}"/>
              </a:ext>
            </a:extLst>
          </p:cNvPr>
          <p:cNvSpPr txBox="1"/>
          <p:nvPr/>
        </p:nvSpPr>
        <p:spPr>
          <a:xfrm>
            <a:off x="1251857" y="3870734"/>
            <a:ext cx="6640286" cy="2308324"/>
          </a:xfrm>
          <a:prstGeom prst="rect">
            <a:avLst/>
          </a:prstGeom>
          <a:noFill/>
        </p:spPr>
        <p:txBody>
          <a:bodyPr wrap="square">
            <a:spAutoFit/>
          </a:bodyPr>
          <a:lstStyle/>
          <a:p>
            <a:r>
              <a:rPr lang="en-US" sz="2400" b="1">
                <a:solidFill>
                  <a:srgbClr val="0070C0"/>
                </a:solidFill>
              </a:rPr>
              <a:t>Trust and Mutual Respect: </a:t>
            </a:r>
          </a:p>
          <a:p>
            <a:r>
              <a:rPr lang="en-US" sz="2400">
                <a:solidFill>
                  <a:srgbClr val="0070C0"/>
                </a:solidFill>
              </a:rPr>
              <a:t>A strong, respectful, and trusting relationship between the co-leaders is fundamental. This requires humility and a willingness to support a co-leader's decision even if it wasn't one's first choice, once a decision has been made.</a:t>
            </a:r>
          </a:p>
        </p:txBody>
      </p:sp>
    </p:spTree>
    <p:extLst>
      <p:ext uri="{BB962C8B-B14F-4D97-AF65-F5344CB8AC3E}">
        <p14:creationId xmlns:p14="http://schemas.microsoft.com/office/powerpoint/2010/main" val="1706524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 name="Rectangle 1047">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solidFill>
            <a:srgbClr val="985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49" name="Picture 1048">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12500" r="12500"/>
          <a:stretch/>
        </p:blipFill>
        <p:spPr>
          <a:xfrm>
            <a:off x="0" y="0"/>
            <a:ext cx="9144000" cy="6858000"/>
          </a:xfrm>
          <a:prstGeom prst="rect">
            <a:avLst/>
          </a:prstGeom>
        </p:spPr>
      </p:pic>
      <p:sp>
        <p:nvSpPr>
          <p:cNvPr id="1050" name="Freeform: Shape 1049">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5410" y="-3970"/>
            <a:ext cx="7748362" cy="6874811"/>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26" name="Picture 2" descr="Writing Note Showing What Does It Mean ...">
            <a:extLst>
              <a:ext uri="{FF2B5EF4-FFF2-40B4-BE49-F238E27FC236}">
                <a16:creationId xmlns:a16="http://schemas.microsoft.com/office/drawing/2014/main" id="{B7C3F5BF-9EDE-9675-033B-1D2DCD5E8DF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254219" y="1886622"/>
            <a:ext cx="4635561" cy="30847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7461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AFF09-5779-503D-8382-43F88D779A3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6F69597-A1F2-D4C2-FA2C-E7ECF0925C69}"/>
              </a:ext>
            </a:extLst>
          </p:cNvPr>
          <p:cNvSpPr txBox="1"/>
          <p:nvPr/>
        </p:nvSpPr>
        <p:spPr>
          <a:xfrm>
            <a:off x="620485" y="828288"/>
            <a:ext cx="7903029" cy="4893647"/>
          </a:xfrm>
          <a:prstGeom prst="rect">
            <a:avLst/>
          </a:prstGeom>
          <a:noFill/>
        </p:spPr>
        <p:txBody>
          <a:bodyPr wrap="square">
            <a:spAutoFit/>
          </a:bodyPr>
          <a:lstStyle/>
          <a:p>
            <a:r>
              <a:rPr lang="en-US" sz="2400" b="1" dirty="0">
                <a:solidFill>
                  <a:srgbClr val="0070C0"/>
                </a:solidFill>
              </a:rPr>
              <a:t>1. Unified Leadership for a Stronger Organization</a:t>
            </a:r>
          </a:p>
          <a:p>
            <a:pPr marL="342900" indent="-342900">
              <a:buFont typeface="Arial" panose="020B0604020202020204" pitchFamily="34" charset="0"/>
              <a:buChar char="•"/>
            </a:pPr>
            <a:r>
              <a:rPr lang="en-US" sz="2000" dirty="0">
                <a:solidFill>
                  <a:srgbClr val="002060"/>
                </a:solidFill>
              </a:rPr>
              <a:t>Alan Blake and Ingrid Schunder will serve as Co-CEOs, combining complementary strengths to guide our organization into the future.</a:t>
            </a:r>
          </a:p>
          <a:p>
            <a:pPr marL="342900" indent="-342900">
              <a:buFont typeface="Arial" panose="020B0604020202020204" pitchFamily="34" charset="0"/>
              <a:buChar char="•"/>
            </a:pPr>
            <a:r>
              <a:rPr lang="en-US" sz="2000" dirty="0">
                <a:solidFill>
                  <a:srgbClr val="002060"/>
                </a:solidFill>
              </a:rPr>
              <a:t>This model ensures broad coverage of organizational needs and a unified vision. </a:t>
            </a:r>
          </a:p>
          <a:p>
            <a:r>
              <a:rPr lang="en-US" sz="2400" b="1" dirty="0">
                <a:solidFill>
                  <a:srgbClr val="0070C0"/>
                </a:solidFill>
              </a:rPr>
              <a:t>2. Clear Division of Responsibilities</a:t>
            </a:r>
          </a:p>
          <a:p>
            <a:pPr marL="342900" indent="-342900">
              <a:buFont typeface="Arial" panose="020B0604020202020204" pitchFamily="34" charset="0"/>
              <a:buChar char="•"/>
            </a:pPr>
            <a:r>
              <a:rPr lang="en-US" sz="2000" dirty="0">
                <a:solidFill>
                  <a:srgbClr val="002060"/>
                </a:solidFill>
              </a:rPr>
              <a:t>Ingrid Schunder oversees </a:t>
            </a:r>
            <a:r>
              <a:rPr lang="en-US" sz="2000" u="sng" dirty="0">
                <a:solidFill>
                  <a:srgbClr val="002060"/>
                </a:solidFill>
              </a:rPr>
              <a:t>advocate, lead, and collaborate </a:t>
            </a:r>
            <a:r>
              <a:rPr lang="en-US" sz="2000" dirty="0">
                <a:solidFill>
                  <a:srgbClr val="002060"/>
                </a:solidFill>
              </a:rPr>
              <a:t>service areas.</a:t>
            </a:r>
          </a:p>
          <a:p>
            <a:pPr marL="342900" indent="-342900">
              <a:buFont typeface="Arial" panose="020B0604020202020204" pitchFamily="34" charset="0"/>
              <a:buChar char="•"/>
            </a:pPr>
            <a:r>
              <a:rPr lang="en-US" sz="2000" dirty="0">
                <a:solidFill>
                  <a:srgbClr val="002060"/>
                </a:solidFill>
              </a:rPr>
              <a:t>Alan Blake oversees </a:t>
            </a:r>
            <a:r>
              <a:rPr lang="en-US" sz="2000" u="sng" dirty="0">
                <a:solidFill>
                  <a:srgbClr val="002060"/>
                </a:solidFill>
              </a:rPr>
              <a:t>serve, excel, and innovate </a:t>
            </a:r>
            <a:r>
              <a:rPr lang="en-US" sz="2000" dirty="0">
                <a:solidFill>
                  <a:srgbClr val="002060"/>
                </a:solidFill>
              </a:rPr>
              <a:t>service areas.</a:t>
            </a:r>
          </a:p>
          <a:p>
            <a:pPr marL="342900" indent="-342900">
              <a:buFont typeface="Arial" panose="020B0604020202020204" pitchFamily="34" charset="0"/>
              <a:buChar char="•"/>
            </a:pPr>
            <a:r>
              <a:rPr lang="en-US" sz="2000" dirty="0">
                <a:solidFill>
                  <a:srgbClr val="002060"/>
                </a:solidFill>
              </a:rPr>
              <a:t>Defined roles prevent overlap, confusion, and bottlenecks, supporting efficient decision-making.</a:t>
            </a:r>
          </a:p>
          <a:p>
            <a:r>
              <a:rPr lang="en-US" sz="2400" b="1" dirty="0">
                <a:solidFill>
                  <a:srgbClr val="0070C0"/>
                </a:solidFill>
              </a:rPr>
              <a:t>3. Commitment to Transparent Communication</a:t>
            </a:r>
          </a:p>
          <a:p>
            <a:pPr marL="342900" indent="-342900">
              <a:buFont typeface="Arial" panose="020B0604020202020204" pitchFamily="34" charset="0"/>
              <a:buChar char="•"/>
            </a:pPr>
            <a:r>
              <a:rPr lang="en-US" sz="2000" dirty="0">
                <a:solidFill>
                  <a:srgbClr val="002060"/>
                </a:solidFill>
              </a:rPr>
              <a:t>Regular staff-wide emails, frequent meetings, and updates on the staff portal will keep everyone in our organization informed.</a:t>
            </a:r>
          </a:p>
          <a:p>
            <a:pPr marL="342900" indent="-342900">
              <a:buFont typeface="Arial" panose="020B0604020202020204" pitchFamily="34" charset="0"/>
              <a:buChar char="•"/>
            </a:pPr>
            <a:r>
              <a:rPr lang="en-US" sz="2000" dirty="0">
                <a:solidFill>
                  <a:srgbClr val="002060"/>
                </a:solidFill>
              </a:rPr>
              <a:t>Staff will not receive contradictory communications from both leaders—information will be centralized for clarity. </a:t>
            </a:r>
          </a:p>
        </p:txBody>
      </p:sp>
    </p:spTree>
    <p:extLst>
      <p:ext uri="{BB962C8B-B14F-4D97-AF65-F5344CB8AC3E}">
        <p14:creationId xmlns:p14="http://schemas.microsoft.com/office/powerpoint/2010/main" val="3451909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E7582-0B49-3542-B022-FB95084637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B4E5E28-D27F-5FAC-E38F-1D684F957A19}"/>
              </a:ext>
            </a:extLst>
          </p:cNvPr>
          <p:cNvSpPr txBox="1"/>
          <p:nvPr/>
        </p:nvSpPr>
        <p:spPr>
          <a:xfrm>
            <a:off x="631371" y="718127"/>
            <a:ext cx="8273143" cy="4278094"/>
          </a:xfrm>
          <a:prstGeom prst="rect">
            <a:avLst/>
          </a:prstGeom>
          <a:noFill/>
        </p:spPr>
        <p:txBody>
          <a:bodyPr wrap="square">
            <a:spAutoFit/>
          </a:bodyPr>
          <a:lstStyle/>
          <a:p>
            <a:r>
              <a:rPr lang="en-US" sz="2400" b="1" dirty="0">
                <a:solidFill>
                  <a:srgbClr val="0070C0"/>
                </a:solidFill>
              </a:rPr>
              <a:t>4. Centralized Contact Point</a:t>
            </a:r>
          </a:p>
          <a:p>
            <a:pPr marL="342900" indent="-342900">
              <a:buFont typeface="Arial" panose="020B0604020202020204" pitchFamily="34" charset="0"/>
              <a:buChar char="•"/>
            </a:pPr>
            <a:r>
              <a:rPr lang="en-US" sz="2000" u="sng" dirty="0">
                <a:solidFill>
                  <a:srgbClr val="002060"/>
                </a:solidFill>
              </a:rPr>
              <a:t>Kym Mitchell </a:t>
            </a:r>
            <a:r>
              <a:rPr lang="en-US" sz="2000" dirty="0">
                <a:solidFill>
                  <a:srgbClr val="002060"/>
                </a:solidFill>
              </a:rPr>
              <a:t>is the primary contact for staff questions, partner inquiries, and portal communications, ensuring consistency and streamlined information flow.</a:t>
            </a:r>
          </a:p>
          <a:p>
            <a:r>
              <a:rPr lang="en-US" sz="2400" b="1" dirty="0">
                <a:solidFill>
                  <a:srgbClr val="0070C0"/>
                </a:solidFill>
              </a:rPr>
              <a:t>5. Continuing Traditional Eye Banking</a:t>
            </a:r>
          </a:p>
          <a:p>
            <a:pPr marL="342900" indent="-342900">
              <a:buFont typeface="Arial" panose="020B0604020202020204" pitchFamily="34" charset="0"/>
              <a:buChar char="•"/>
            </a:pPr>
            <a:r>
              <a:rPr lang="en-US" sz="2000" dirty="0">
                <a:solidFill>
                  <a:srgbClr val="002060"/>
                </a:solidFill>
              </a:rPr>
              <a:t>Traditional Eye Banking remains a core service and priority. </a:t>
            </a:r>
          </a:p>
          <a:p>
            <a:pPr marL="342900" indent="-342900">
              <a:buFont typeface="Arial" panose="020B0604020202020204" pitchFamily="34" charset="0"/>
              <a:buChar char="•"/>
            </a:pPr>
            <a:r>
              <a:rPr lang="en-US" sz="2000" dirty="0">
                <a:solidFill>
                  <a:srgbClr val="002060"/>
                </a:solidFill>
              </a:rPr>
              <a:t>All Staff and partners can expect ongoing support for established practices and standards. </a:t>
            </a:r>
          </a:p>
          <a:p>
            <a:r>
              <a:rPr lang="en-US" sz="2400" b="1" dirty="0">
                <a:solidFill>
                  <a:srgbClr val="0070C0"/>
                </a:solidFill>
              </a:rPr>
              <a:t>6. Expanding into Innovation and Development</a:t>
            </a:r>
          </a:p>
          <a:p>
            <a:pPr marL="342900" indent="-342900">
              <a:buFont typeface="Arial" panose="020B0604020202020204" pitchFamily="34" charset="0"/>
              <a:buChar char="•"/>
            </a:pPr>
            <a:r>
              <a:rPr lang="en-US" sz="2000" dirty="0">
                <a:solidFill>
                  <a:srgbClr val="002060"/>
                </a:solidFill>
              </a:rPr>
              <a:t>New focus areas include cellular research, biobanking, and advanced therapeutics.</a:t>
            </a:r>
          </a:p>
          <a:p>
            <a:pPr marL="342900" indent="-342900">
              <a:buFont typeface="Arial" panose="020B0604020202020204" pitchFamily="34" charset="0"/>
              <a:buChar char="•"/>
            </a:pPr>
            <a:r>
              <a:rPr lang="en-US" sz="2000" dirty="0">
                <a:solidFill>
                  <a:srgbClr val="002060"/>
                </a:solidFill>
              </a:rPr>
              <a:t>Our organization is committed to being a leader in both traditional and emerging ocular services. </a:t>
            </a:r>
          </a:p>
        </p:txBody>
      </p:sp>
    </p:spTree>
    <p:extLst>
      <p:ext uri="{BB962C8B-B14F-4D97-AF65-F5344CB8AC3E}">
        <p14:creationId xmlns:p14="http://schemas.microsoft.com/office/powerpoint/2010/main" val="3862941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CAB4E-9E16-6327-6AD8-6D7E2F86E03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93C510F-6F14-D381-1B8B-1B0F880D1C04}"/>
              </a:ext>
            </a:extLst>
          </p:cNvPr>
          <p:cNvSpPr txBox="1"/>
          <p:nvPr/>
        </p:nvSpPr>
        <p:spPr>
          <a:xfrm>
            <a:off x="1001485" y="760442"/>
            <a:ext cx="7554686" cy="4893647"/>
          </a:xfrm>
          <a:prstGeom prst="rect">
            <a:avLst/>
          </a:prstGeom>
          <a:noFill/>
        </p:spPr>
        <p:txBody>
          <a:bodyPr wrap="square">
            <a:spAutoFit/>
          </a:bodyPr>
          <a:lstStyle/>
          <a:p>
            <a:r>
              <a:rPr lang="en-US" sz="2400" b="1">
                <a:solidFill>
                  <a:srgbClr val="0070C0"/>
                </a:solidFill>
              </a:rPr>
              <a:t>7. Opportunities for Growth and Development</a:t>
            </a:r>
          </a:p>
          <a:p>
            <a:pPr marL="342900" indent="-342900">
              <a:buFont typeface="Arial" panose="020B0604020202020204" pitchFamily="34" charset="0"/>
              <a:buChar char="•"/>
            </a:pPr>
            <a:r>
              <a:rPr lang="en-US" sz="2000">
                <a:solidFill>
                  <a:srgbClr val="002060"/>
                </a:solidFill>
              </a:rPr>
              <a:t>Staff will have clear communication about roles, responsibilities, and organizational changes.</a:t>
            </a:r>
          </a:p>
          <a:p>
            <a:pPr marL="342900" indent="-342900">
              <a:buFont typeface="Arial" panose="020B0604020202020204" pitchFamily="34" charset="0"/>
              <a:buChar char="•"/>
            </a:pPr>
            <a:r>
              <a:rPr lang="en-US" sz="2000">
                <a:solidFill>
                  <a:srgbClr val="002060"/>
                </a:solidFill>
              </a:rPr>
              <a:t>There will be opportunities for professional growth and development within a unified leadership team. </a:t>
            </a:r>
          </a:p>
          <a:p>
            <a:r>
              <a:rPr lang="en-US" sz="2400" b="1">
                <a:solidFill>
                  <a:srgbClr val="0070C0"/>
                </a:solidFill>
              </a:rPr>
              <a:t>8. Shared Vision and Accountability</a:t>
            </a:r>
          </a:p>
          <a:p>
            <a:pPr marL="342900" indent="-342900">
              <a:buFont typeface="Arial" panose="020B0604020202020204" pitchFamily="34" charset="0"/>
              <a:buChar char="•"/>
            </a:pPr>
            <a:r>
              <a:rPr lang="en-US" sz="2000">
                <a:solidFill>
                  <a:srgbClr val="002060"/>
                </a:solidFill>
              </a:rPr>
              <a:t>Both Co-CEOs are fully aligned on the organization’s mission, vision, and long-term goals</a:t>
            </a:r>
          </a:p>
          <a:p>
            <a:pPr marL="342900" indent="-342900">
              <a:buFont typeface="Arial" panose="020B0604020202020204" pitchFamily="34" charset="0"/>
              <a:buChar char="•"/>
            </a:pPr>
            <a:r>
              <a:rPr lang="en-US" sz="2000">
                <a:solidFill>
                  <a:srgbClr val="002060"/>
                </a:solidFill>
              </a:rPr>
              <a:t>Alan and Ingrid share collective accountability for successes and challenges, supported by the board.</a:t>
            </a:r>
          </a:p>
          <a:p>
            <a:r>
              <a:rPr lang="en-US" sz="2400" b="1">
                <a:solidFill>
                  <a:srgbClr val="0070C0"/>
                </a:solidFill>
              </a:rPr>
              <a:t>9. Strong Communication and Trust</a:t>
            </a:r>
          </a:p>
          <a:p>
            <a:pPr marL="342900" indent="-342900">
              <a:buFont typeface="Arial" panose="020B0604020202020204" pitchFamily="34" charset="0"/>
              <a:buChar char="•"/>
            </a:pPr>
            <a:r>
              <a:rPr lang="en-US" sz="2000">
                <a:solidFill>
                  <a:srgbClr val="002060"/>
                </a:solidFill>
              </a:rPr>
              <a:t>Open, constructive dialogue and mutual support are foundational to the Co-CEO model. </a:t>
            </a:r>
          </a:p>
          <a:p>
            <a:pPr marL="342900" indent="-342900">
              <a:buFont typeface="Arial" panose="020B0604020202020204" pitchFamily="34" charset="0"/>
              <a:buChar char="•"/>
            </a:pPr>
            <a:r>
              <a:rPr lang="en-US" sz="2000">
                <a:solidFill>
                  <a:srgbClr val="002060"/>
                </a:solidFill>
              </a:rPr>
              <a:t>Staff can expect transparency, inclusion, and continuous improvement. </a:t>
            </a:r>
          </a:p>
        </p:txBody>
      </p:sp>
    </p:spTree>
    <p:extLst>
      <p:ext uri="{BB962C8B-B14F-4D97-AF65-F5344CB8AC3E}">
        <p14:creationId xmlns:p14="http://schemas.microsoft.com/office/powerpoint/2010/main" val="1287497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B0986-A9AD-E87E-3FA3-F502D9568B7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7E5E1C2-9BAC-ABE5-FA7C-90C9F5EC41D6}"/>
              </a:ext>
            </a:extLst>
          </p:cNvPr>
          <p:cNvSpPr txBox="1"/>
          <p:nvPr/>
        </p:nvSpPr>
        <p:spPr>
          <a:xfrm>
            <a:off x="881744" y="1014232"/>
            <a:ext cx="7685313" cy="2923877"/>
          </a:xfrm>
          <a:prstGeom prst="rect">
            <a:avLst/>
          </a:prstGeom>
          <a:noFill/>
        </p:spPr>
        <p:txBody>
          <a:bodyPr wrap="square">
            <a:spAutoFit/>
          </a:bodyPr>
          <a:lstStyle/>
          <a:p>
            <a:pPr algn="l" rtl="0" eaLnBrk="1" latinLnBrk="0" hangingPunct="1"/>
            <a:r>
              <a:rPr lang="en-US" sz="2400" b="1" dirty="0">
                <a:solidFill>
                  <a:srgbClr val="0070C0"/>
                </a:solidFill>
                <a:effectLst/>
                <a:latin typeface="Calibri" panose="020F0502020204030204" pitchFamily="34" charset="0"/>
              </a:rPr>
              <a:t>10. Strong Communication and Trust</a:t>
            </a:r>
          </a:p>
          <a:p>
            <a:pPr marL="347472" indent="-347472" algn="l" rtl="0" eaLnBrk="1" latinLnBrk="0" hangingPunct="1">
              <a:buFont typeface="Arial" panose="020B0604020202020204" pitchFamily="34" charset="0"/>
              <a:buChar char="•"/>
            </a:pPr>
            <a:r>
              <a:rPr lang="en-US" sz="2000" dirty="0">
                <a:solidFill>
                  <a:srgbClr val="002060"/>
                </a:solidFill>
                <a:effectLst/>
                <a:latin typeface="Calibri" panose="020F0502020204030204" pitchFamily="34" charset="0"/>
              </a:rPr>
              <a:t>Alan and Ingrid prioritize open, constructive dialogue and mutual support to strengthen their collaboration.</a:t>
            </a:r>
          </a:p>
          <a:p>
            <a:pPr marL="347472" indent="-347472">
              <a:buFont typeface="Arial" panose="020B0604020202020204" pitchFamily="34" charset="0"/>
              <a:buChar char="•"/>
            </a:pPr>
            <a:r>
              <a:rPr lang="en-US" sz="2000" dirty="0">
                <a:solidFill>
                  <a:srgbClr val="001F60"/>
                </a:solidFill>
              </a:rPr>
              <a:t>With Co-CEOs, you can expect transparency, inclusiveness, and dedication to continuous improvement in their commitment to the organization.</a:t>
            </a:r>
          </a:p>
          <a:p>
            <a:pPr marL="347472" indent="-347472" algn="l" rtl="0" eaLnBrk="1" latinLnBrk="0" hangingPunct="1">
              <a:buFont typeface="Arial" panose="020B0604020202020204" pitchFamily="34" charset="0"/>
              <a:buChar char="•"/>
            </a:pPr>
            <a:r>
              <a:rPr lang="en-US" sz="2000" dirty="0">
                <a:solidFill>
                  <a:srgbClr val="002060"/>
                </a:solidFill>
                <a:latin typeface="Calibri" panose="020F0502020204030204" pitchFamily="34" charset="0"/>
              </a:rPr>
              <a:t>This trust and communication will extend throughout the organization at all levels to create and maintain a positive and productive leadership team and work environment. </a:t>
            </a:r>
            <a:endParaRPr lang="en-US" sz="2000" dirty="0">
              <a:solidFill>
                <a:srgbClr val="002060"/>
              </a:solidFill>
            </a:endParaRPr>
          </a:p>
        </p:txBody>
      </p:sp>
      <p:sp>
        <p:nvSpPr>
          <p:cNvPr id="10" name="TextBox 9">
            <a:extLst>
              <a:ext uri="{FF2B5EF4-FFF2-40B4-BE49-F238E27FC236}">
                <a16:creationId xmlns:a16="http://schemas.microsoft.com/office/drawing/2014/main" id="{D96E6BB7-A7BE-E332-8FF4-2B51C6C22F0F}"/>
              </a:ext>
            </a:extLst>
          </p:cNvPr>
          <p:cNvSpPr txBox="1"/>
          <p:nvPr/>
        </p:nvSpPr>
        <p:spPr>
          <a:xfrm>
            <a:off x="729343" y="4376058"/>
            <a:ext cx="7837713" cy="1569660"/>
          </a:xfrm>
          <a:prstGeom prst="rect">
            <a:avLst/>
          </a:prstGeom>
          <a:noFill/>
        </p:spPr>
        <p:txBody>
          <a:bodyPr wrap="square">
            <a:spAutoFit/>
          </a:bodyPr>
          <a:lstStyle/>
          <a:p>
            <a:r>
              <a:rPr lang="en-US" sz="2400" dirty="0">
                <a:solidFill>
                  <a:srgbClr val="0070C0"/>
                </a:solidFill>
                <a:effectLst/>
                <a:latin typeface="Calibri" panose="020F0502020204030204" pitchFamily="34" charset="0"/>
              </a:rPr>
              <a:t>The Co-CEO model empowers our organization, uplifts our team, and drives </a:t>
            </a:r>
            <a:r>
              <a:rPr lang="en-US" sz="2400" dirty="0">
                <a:solidFill>
                  <a:srgbClr val="0070C0"/>
                </a:solidFill>
                <a:latin typeface="Calibri" panose="020F0502020204030204" pitchFamily="34" charset="0"/>
              </a:rPr>
              <a:t>us</a:t>
            </a:r>
            <a:r>
              <a:rPr lang="en-US" sz="2400" dirty="0">
                <a:solidFill>
                  <a:srgbClr val="0070C0"/>
                </a:solidFill>
                <a:effectLst/>
                <a:latin typeface="Calibri" panose="020F0502020204030204" pitchFamily="34" charset="0"/>
              </a:rPr>
              <a:t> to the forefront of both established and cutting-edge ocular care, reflecting our shared commitment to success and visionary leadership.</a:t>
            </a:r>
            <a:endParaRPr lang="en-US" sz="2400" dirty="0">
              <a:solidFill>
                <a:srgbClr val="0070C0"/>
              </a:solidFill>
            </a:endParaRPr>
          </a:p>
        </p:txBody>
      </p:sp>
    </p:spTree>
    <p:extLst>
      <p:ext uri="{BB962C8B-B14F-4D97-AF65-F5344CB8AC3E}">
        <p14:creationId xmlns:p14="http://schemas.microsoft.com/office/powerpoint/2010/main" val="977420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FA620-0EE6-8230-CBF8-50123F67C955}"/>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C1B53CCB-AA25-0C62-F5DD-D96B1A4ADFB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2600" y="1128712"/>
            <a:ext cx="8178799" cy="460057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5232D4C-5DC5-25DF-62C9-E5CB59AF29D9}"/>
              </a:ext>
            </a:extLst>
          </p:cNvPr>
          <p:cNvSpPr txBox="1"/>
          <p:nvPr/>
        </p:nvSpPr>
        <p:spPr>
          <a:xfrm>
            <a:off x="107950" y="4721609"/>
            <a:ext cx="1780444" cy="76944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Advocate with Empathy:</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 Put people first, listen actively, support employees and customers.</a:t>
            </a:r>
          </a:p>
        </p:txBody>
      </p:sp>
      <p:sp>
        <p:nvSpPr>
          <p:cNvPr id="5" name="TextBox 4">
            <a:extLst>
              <a:ext uri="{FF2B5EF4-FFF2-40B4-BE49-F238E27FC236}">
                <a16:creationId xmlns:a16="http://schemas.microsoft.com/office/drawing/2014/main" id="{4D098371-EB2C-7A09-2FC4-4E126C615F87}"/>
              </a:ext>
            </a:extLst>
          </p:cNvPr>
          <p:cNvSpPr txBox="1"/>
          <p:nvPr/>
        </p:nvSpPr>
        <p:spPr>
          <a:xfrm>
            <a:off x="6277707" y="4029163"/>
            <a:ext cx="1479550" cy="60016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Serve with Intention:</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 Deliver purposeful, high-impact service.</a:t>
            </a:r>
          </a:p>
        </p:txBody>
      </p:sp>
      <p:sp>
        <p:nvSpPr>
          <p:cNvPr id="7" name="TextBox 6">
            <a:extLst>
              <a:ext uri="{FF2B5EF4-FFF2-40B4-BE49-F238E27FC236}">
                <a16:creationId xmlns:a16="http://schemas.microsoft.com/office/drawing/2014/main" id="{FCE7EF1B-1CBB-23EC-1991-2046BBFF7254}"/>
              </a:ext>
            </a:extLst>
          </p:cNvPr>
          <p:cNvSpPr txBox="1"/>
          <p:nvPr/>
        </p:nvSpPr>
        <p:spPr>
          <a:xfrm>
            <a:off x="1044575" y="3374394"/>
            <a:ext cx="1765300" cy="60016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Lead with Solutions:</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 Tackle challenges proactively and provide clear direction.</a:t>
            </a:r>
          </a:p>
        </p:txBody>
      </p:sp>
      <p:sp>
        <p:nvSpPr>
          <p:cNvPr id="9" name="TextBox 8">
            <a:extLst>
              <a:ext uri="{FF2B5EF4-FFF2-40B4-BE49-F238E27FC236}">
                <a16:creationId xmlns:a16="http://schemas.microsoft.com/office/drawing/2014/main" id="{97285FE4-12B9-64BC-5BA7-8C7CA11E5FB7}"/>
              </a:ext>
            </a:extLst>
          </p:cNvPr>
          <p:cNvSpPr txBox="1"/>
          <p:nvPr/>
        </p:nvSpPr>
        <p:spPr>
          <a:xfrm>
            <a:off x="5566507" y="2629122"/>
            <a:ext cx="2190750" cy="60016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Collaborate Strategically:</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 Work together across teams and disciplines for optimal results.</a:t>
            </a:r>
          </a:p>
        </p:txBody>
      </p:sp>
      <p:sp>
        <p:nvSpPr>
          <p:cNvPr id="11" name="TextBox 10">
            <a:extLst>
              <a:ext uri="{FF2B5EF4-FFF2-40B4-BE49-F238E27FC236}">
                <a16:creationId xmlns:a16="http://schemas.microsoft.com/office/drawing/2014/main" id="{99F0713A-E90B-D2A4-1F23-5396ECE8706F}"/>
              </a:ext>
            </a:extLst>
          </p:cNvPr>
          <p:cNvSpPr txBox="1"/>
          <p:nvPr/>
        </p:nvSpPr>
        <p:spPr>
          <a:xfrm>
            <a:off x="1888394" y="2051058"/>
            <a:ext cx="1689100" cy="60016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Excel in Quality:</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 Commit to excellence in every aspect of the business.</a:t>
            </a:r>
          </a:p>
        </p:txBody>
      </p:sp>
      <p:sp>
        <p:nvSpPr>
          <p:cNvPr id="13" name="TextBox 12">
            <a:extLst>
              <a:ext uri="{FF2B5EF4-FFF2-40B4-BE49-F238E27FC236}">
                <a16:creationId xmlns:a16="http://schemas.microsoft.com/office/drawing/2014/main" id="{B2DBCB99-6D81-1C2D-82E6-0F7D775BF103}"/>
              </a:ext>
            </a:extLst>
          </p:cNvPr>
          <p:cNvSpPr txBox="1"/>
          <p:nvPr/>
        </p:nvSpPr>
        <p:spPr>
          <a:xfrm>
            <a:off x="4893446" y="1424228"/>
            <a:ext cx="2471615" cy="43088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Innovate with Impact:</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 Drive meaningful innovation that makes a difference.</a:t>
            </a:r>
          </a:p>
        </p:txBody>
      </p:sp>
      <p:sp>
        <p:nvSpPr>
          <p:cNvPr id="14" name="TextBox 13">
            <a:extLst>
              <a:ext uri="{FF2B5EF4-FFF2-40B4-BE49-F238E27FC236}">
                <a16:creationId xmlns:a16="http://schemas.microsoft.com/office/drawing/2014/main" id="{CC0F52F3-7BC3-9C8F-58CB-73340DC3541F}"/>
              </a:ext>
            </a:extLst>
          </p:cNvPr>
          <p:cNvSpPr txBox="1"/>
          <p:nvPr/>
        </p:nvSpPr>
        <p:spPr>
          <a:xfrm>
            <a:off x="3139858" y="296278"/>
            <a:ext cx="2563202" cy="707886"/>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panose="020F0502020204030204"/>
                <a:ea typeface="+mn-ea"/>
                <a:cs typeface="+mn-cs"/>
              </a:rPr>
              <a:t>SIX PILLARS</a:t>
            </a:r>
          </a:p>
        </p:txBody>
      </p:sp>
      <p:sp>
        <p:nvSpPr>
          <p:cNvPr id="2" name="TextBox 1">
            <a:extLst>
              <a:ext uri="{FF2B5EF4-FFF2-40B4-BE49-F238E27FC236}">
                <a16:creationId xmlns:a16="http://schemas.microsoft.com/office/drawing/2014/main" id="{70149AD5-D1F2-38A9-E883-41231A7A0A85}"/>
              </a:ext>
            </a:extLst>
          </p:cNvPr>
          <p:cNvSpPr txBox="1"/>
          <p:nvPr/>
        </p:nvSpPr>
        <p:spPr>
          <a:xfrm>
            <a:off x="1167998" y="5779646"/>
            <a:ext cx="6506922" cy="646331"/>
          </a:xfrm>
          <a:prstGeom prst="rect">
            <a:avLst/>
          </a:prstGeom>
          <a:noFill/>
        </p:spPr>
        <p:txBody>
          <a:bodyPr wrap="square" rtlCol="0">
            <a:spAutoFit/>
          </a:bodyPr>
          <a:lstStyle/>
          <a:p>
            <a:pPr algn="ctr"/>
            <a:r>
              <a:rPr lang="en-US" sz="3600">
                <a:highlight>
                  <a:srgbClr val="C0C0C0"/>
                </a:highlight>
              </a:rPr>
              <a:t>UNCOMPROMISING INTEGRITY</a:t>
            </a:r>
          </a:p>
        </p:txBody>
      </p:sp>
    </p:spTree>
    <p:extLst>
      <p:ext uri="{BB962C8B-B14F-4D97-AF65-F5344CB8AC3E}">
        <p14:creationId xmlns:p14="http://schemas.microsoft.com/office/powerpoint/2010/main" val="1538440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d-B484CCB3-FD24-4FE8-A3C8-D70D8A6EA6AA" descr="Org layout - updated 12.8.25.png">
            <a:extLst>
              <a:ext uri="{FF2B5EF4-FFF2-40B4-BE49-F238E27FC236}">
                <a16:creationId xmlns:a16="http://schemas.microsoft.com/office/drawing/2014/main" id="{05B9783E-C1E2-F160-9889-2AB26E4168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532161"/>
            <a:ext cx="8876770" cy="5225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7166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6" name="Rectangle 95">
            <a:extLst>
              <a:ext uri="{FF2B5EF4-FFF2-40B4-BE49-F238E27FC236}">
                <a16:creationId xmlns:a16="http://schemas.microsoft.com/office/drawing/2014/main" id="{E914257E-1E2A-4AC7-89EC-1FB65C9C0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reeform: Shape 94">
            <a:extLst>
              <a:ext uri="{FF2B5EF4-FFF2-40B4-BE49-F238E27FC236}">
                <a16:creationId xmlns:a16="http://schemas.microsoft.com/office/drawing/2014/main" id="{03E1C8F1-97F5-489C-8308-958F096572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8452002"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5" name="Rectangle 1">
            <a:extLst>
              <a:ext uri="{FF2B5EF4-FFF2-40B4-BE49-F238E27FC236}">
                <a16:creationId xmlns:a16="http://schemas.microsoft.com/office/drawing/2014/main" id="{DD4008E8-6C1D-A7E0-A0BA-41D2CE9A1078}"/>
              </a:ext>
            </a:extLst>
          </p:cNvPr>
          <p:cNvSpPr>
            <a:spLocks noChangeArrowheads="1"/>
          </p:cNvSpPr>
          <p:nvPr/>
        </p:nvSpPr>
        <p:spPr bwMode="auto">
          <a:xfrm>
            <a:off x="542925" y="509587"/>
            <a:ext cx="5736930" cy="74295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defTabSz="914400" fontAlgn="base">
              <a:lnSpc>
                <a:spcPct val="90000"/>
              </a:lnSpc>
              <a:spcBef>
                <a:spcPct val="0"/>
              </a:spcBef>
              <a:spcAft>
                <a:spcPts val="600"/>
              </a:spcAft>
              <a:buClrTx/>
              <a:buSzTx/>
              <a:tabLst/>
            </a:pPr>
            <a:r>
              <a:rPr kumimoji="0" lang="en-US" altLang="en-US" sz="3100" b="0" i="0" u="none" strike="noStrike" kern="1200" cap="none" normalizeH="0" baseline="0">
                <a:ln>
                  <a:noFill/>
                </a:ln>
                <a:solidFill>
                  <a:schemeClr val="tx1"/>
                </a:solidFill>
                <a:effectLst/>
                <a:latin typeface="+mj-lt"/>
                <a:ea typeface="+mj-ea"/>
                <a:cs typeface="+mj-cs"/>
              </a:rPr>
              <a:t>Organizational Merger Timeline</a:t>
            </a:r>
          </a:p>
        </p:txBody>
      </p:sp>
      <p:sp>
        <p:nvSpPr>
          <p:cNvPr id="97" name="Freeform: Shape 96">
            <a:extLst>
              <a:ext uri="{FF2B5EF4-FFF2-40B4-BE49-F238E27FC236}">
                <a16:creationId xmlns:a16="http://schemas.microsoft.com/office/drawing/2014/main" id="{DEB62645-D4DA-4E99-8344-B1536F63D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80316" y="6277971"/>
            <a:ext cx="5163684"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AB328970-C542-7165-AFDA-0DB1AFF01EBA}"/>
              </a:ext>
            </a:extLst>
          </p:cNvPr>
          <p:cNvGraphicFramePr>
            <a:graphicFrameLocks noGrp="1"/>
          </p:cNvGraphicFramePr>
          <p:nvPr>
            <p:extLst>
              <p:ext uri="{D42A27DB-BD31-4B8C-83A1-F6EECF244321}">
                <p14:modId xmlns:p14="http://schemas.microsoft.com/office/powerpoint/2010/main" val="114203896"/>
              </p:ext>
            </p:extLst>
          </p:nvPr>
        </p:nvGraphicFramePr>
        <p:xfrm>
          <a:off x="914901" y="2072640"/>
          <a:ext cx="7305292" cy="4129744"/>
        </p:xfrm>
        <a:graphic>
          <a:graphicData uri="http://schemas.openxmlformats.org/drawingml/2006/table">
            <a:tbl>
              <a:tblPr firstRow="1" firstCol="1" bandRow="1">
                <a:noFill/>
                <a:tableStyleId>{3B4B98B0-60AC-42C2-AFA5-B58CD77FA1E5}</a:tableStyleId>
              </a:tblPr>
              <a:tblGrid>
                <a:gridCol w="2236157">
                  <a:extLst>
                    <a:ext uri="{9D8B030D-6E8A-4147-A177-3AD203B41FA5}">
                      <a16:colId xmlns:a16="http://schemas.microsoft.com/office/drawing/2014/main" val="2414592002"/>
                    </a:ext>
                  </a:extLst>
                </a:gridCol>
                <a:gridCol w="5069135">
                  <a:extLst>
                    <a:ext uri="{9D8B030D-6E8A-4147-A177-3AD203B41FA5}">
                      <a16:colId xmlns:a16="http://schemas.microsoft.com/office/drawing/2014/main" val="1517817738"/>
                    </a:ext>
                  </a:extLst>
                </a:gridCol>
              </a:tblGrid>
              <a:tr h="403096">
                <a:tc>
                  <a:txBody>
                    <a:bodyPr/>
                    <a:lstStyle/>
                    <a:p>
                      <a:pPr marL="0" marR="0" rtl="0">
                        <a:lnSpc>
                          <a:spcPct val="115000"/>
                        </a:lnSpc>
                        <a:spcAft>
                          <a:spcPts val="800"/>
                        </a:spcAft>
                        <a:buNone/>
                      </a:pPr>
                      <a:r>
                        <a:rPr lang="en-US" sz="1500" b="1" kern="100" cap="all" spc="60">
                          <a:solidFill>
                            <a:schemeClr val="tx1"/>
                          </a:solidFill>
                          <a:effectLst/>
                        </a:rPr>
                        <a:t>Date</a:t>
                      </a:r>
                      <a:endParaRPr lang="en-US" sz="1500" b="1" kern="100" cap="all" spc="6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64385" marB="64385" anchor="b">
                    <a:lnL w="12700" cmpd="sng">
                      <a:noFill/>
                    </a:lnL>
                    <a:lnR w="12700" cmpd="sng">
                      <a:noFill/>
                    </a:lnR>
                    <a:lnT w="12700" cmpd="sng">
                      <a:noFill/>
                    </a:lnT>
                    <a:lnB w="38100" cmpd="sng">
                      <a:noFill/>
                    </a:lnB>
                    <a:noFill/>
                  </a:tcPr>
                </a:tc>
                <a:tc>
                  <a:txBody>
                    <a:bodyPr/>
                    <a:lstStyle/>
                    <a:p>
                      <a:pPr marL="0" marR="0" rtl="0">
                        <a:lnSpc>
                          <a:spcPct val="115000"/>
                        </a:lnSpc>
                        <a:spcAft>
                          <a:spcPts val="800"/>
                        </a:spcAft>
                        <a:buNone/>
                      </a:pPr>
                      <a:r>
                        <a:rPr lang="en-US" sz="1500" b="1" kern="100" cap="all" spc="60">
                          <a:solidFill>
                            <a:schemeClr val="tx1"/>
                          </a:solidFill>
                          <a:effectLst/>
                        </a:rPr>
                        <a:t>Milestone</a:t>
                      </a:r>
                      <a:endParaRPr lang="en-US" sz="1500" b="1" kern="100" cap="all" spc="6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64385" marB="64385" anchor="b">
                    <a:lnL w="12700" cmpd="sng">
                      <a:noFill/>
                    </a:lnL>
                    <a:lnR w="12700" cmpd="sng">
                      <a:noFill/>
                    </a:lnR>
                    <a:lnT w="12700" cmpd="sng">
                      <a:noFill/>
                    </a:lnT>
                    <a:lnB w="38100" cmpd="sng">
                      <a:noFill/>
                    </a:lnB>
                    <a:noFill/>
                  </a:tcPr>
                </a:tc>
                <a:extLst>
                  <a:ext uri="{0D108BD9-81ED-4DB2-BD59-A6C34878D82A}">
                    <a16:rowId xmlns:a16="http://schemas.microsoft.com/office/drawing/2014/main" val="532556438"/>
                  </a:ext>
                </a:extLst>
              </a:tr>
              <a:tr h="338712">
                <a:tc>
                  <a:txBody>
                    <a:bodyPr/>
                    <a:lstStyle/>
                    <a:p>
                      <a:pPr marL="0" marR="0" rtl="0">
                        <a:lnSpc>
                          <a:spcPct val="115000"/>
                        </a:lnSpc>
                        <a:spcAft>
                          <a:spcPts val="800"/>
                        </a:spcAft>
                        <a:buNone/>
                      </a:pPr>
                      <a:r>
                        <a:rPr lang="en-US" sz="1500" b="1" kern="100" cap="none" spc="0">
                          <a:solidFill>
                            <a:schemeClr val="tx1"/>
                          </a:solidFill>
                          <a:effectLst/>
                        </a:rPr>
                        <a:t>December 10, 2025</a:t>
                      </a:r>
                      <a:endParaRPr lang="en-US" sz="1500" b="1"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ap="flat" cmpd="sng" algn="ctr">
                      <a:noFill/>
                      <a:prstDash val="solid"/>
                    </a:lnL>
                    <a:lnR w="12700" cmpd="sng">
                      <a:noFill/>
                      <a:prstDash val="solid"/>
                    </a:lnR>
                    <a:lnT w="38100" cmpd="sng">
                      <a:noFill/>
                    </a:lnT>
                    <a:lnB w="12700" cmpd="sng">
                      <a:noFill/>
                      <a:prstDash val="solid"/>
                    </a:lnB>
                    <a:noFill/>
                  </a:tcPr>
                </a:tc>
                <a:tc>
                  <a:txBody>
                    <a:bodyPr/>
                    <a:lstStyle/>
                    <a:p>
                      <a:pPr marL="0" marR="0" rtl="0">
                        <a:lnSpc>
                          <a:spcPct val="115000"/>
                        </a:lnSpc>
                        <a:spcAft>
                          <a:spcPts val="800"/>
                        </a:spcAft>
                        <a:buNone/>
                      </a:pPr>
                      <a:r>
                        <a:rPr lang="en-US" sz="1500" kern="100" cap="none" spc="0">
                          <a:solidFill>
                            <a:schemeClr val="tx1"/>
                          </a:solidFill>
                          <a:effectLst/>
                        </a:rPr>
                        <a:t>All-Staff Meeting</a:t>
                      </a:r>
                      <a:endParaRPr lang="en-US" sz="1500"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mpd="sng">
                      <a:noFill/>
                      <a:prstDash val="solid"/>
                    </a:lnL>
                    <a:lnR w="12700" cmpd="sng">
                      <a:noFill/>
                      <a:prstDash val="solid"/>
                    </a:lnR>
                    <a:lnT w="38100" cmpd="sng">
                      <a:noFill/>
                    </a:lnT>
                    <a:lnB w="12700" cmpd="sng">
                      <a:noFill/>
                      <a:prstDash val="solid"/>
                    </a:lnB>
                    <a:noFill/>
                  </a:tcPr>
                </a:tc>
                <a:extLst>
                  <a:ext uri="{0D108BD9-81ED-4DB2-BD59-A6C34878D82A}">
                    <a16:rowId xmlns:a16="http://schemas.microsoft.com/office/drawing/2014/main" val="1179816804"/>
                  </a:ext>
                </a:extLst>
              </a:tr>
              <a:tr h="338712">
                <a:tc>
                  <a:txBody>
                    <a:bodyPr/>
                    <a:lstStyle/>
                    <a:p>
                      <a:pPr marL="0" marR="0" rtl="0">
                        <a:lnSpc>
                          <a:spcPct val="115000"/>
                        </a:lnSpc>
                        <a:spcAft>
                          <a:spcPts val="800"/>
                        </a:spcAft>
                        <a:buNone/>
                      </a:pPr>
                      <a:r>
                        <a:rPr lang="en-US" sz="1500" b="1" kern="100" cap="none" spc="0">
                          <a:solidFill>
                            <a:schemeClr val="tx1"/>
                          </a:solidFill>
                          <a:effectLst/>
                        </a:rPr>
                        <a:t>December 2025</a:t>
                      </a:r>
                      <a:endParaRPr lang="en-US" sz="1500" b="1"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rtl="0">
                        <a:lnSpc>
                          <a:spcPct val="115000"/>
                        </a:lnSpc>
                        <a:spcAft>
                          <a:spcPts val="800"/>
                        </a:spcAft>
                        <a:buNone/>
                      </a:pPr>
                      <a:r>
                        <a:rPr lang="en-US" sz="1500" kern="100" cap="none" spc="0">
                          <a:solidFill>
                            <a:schemeClr val="tx1"/>
                          </a:solidFill>
                          <a:effectLst/>
                        </a:rPr>
                        <a:t>Finalize Organizational Chart</a:t>
                      </a:r>
                      <a:endParaRPr lang="en-US" sz="1500"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11014962"/>
                  </a:ext>
                </a:extLst>
              </a:tr>
              <a:tr h="338712">
                <a:tc>
                  <a:txBody>
                    <a:bodyPr/>
                    <a:lstStyle/>
                    <a:p>
                      <a:pPr marL="0" marR="0" rtl="0">
                        <a:lnSpc>
                          <a:spcPct val="115000"/>
                        </a:lnSpc>
                        <a:spcAft>
                          <a:spcPts val="800"/>
                        </a:spcAft>
                        <a:buNone/>
                      </a:pPr>
                      <a:r>
                        <a:rPr lang="en-US" sz="1500" b="1" kern="100" cap="none" spc="0">
                          <a:solidFill>
                            <a:schemeClr val="tx1"/>
                          </a:solidFill>
                          <a:effectLst/>
                        </a:rPr>
                        <a:t>December 2025</a:t>
                      </a:r>
                      <a:endParaRPr lang="en-US" sz="1500" b="1"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ap="flat" cmpd="sng" algn="ctr">
                      <a:noFill/>
                      <a:prstDash val="solid"/>
                    </a:lnL>
                    <a:lnR w="12700" cmpd="sng">
                      <a:noFill/>
                      <a:prstDash val="solid"/>
                    </a:lnR>
                    <a:lnT w="12700" cmpd="sng">
                      <a:noFill/>
                      <a:prstDash val="solid"/>
                    </a:lnT>
                    <a:lnB w="12700" cmpd="sng">
                      <a:noFill/>
                      <a:prstDash val="solid"/>
                    </a:lnB>
                    <a:noFill/>
                  </a:tcPr>
                </a:tc>
                <a:tc>
                  <a:txBody>
                    <a:bodyPr/>
                    <a:lstStyle/>
                    <a:p>
                      <a:pPr marL="0" marR="0" rtl="0">
                        <a:lnSpc>
                          <a:spcPct val="115000"/>
                        </a:lnSpc>
                        <a:spcAft>
                          <a:spcPts val="800"/>
                        </a:spcAft>
                        <a:buNone/>
                      </a:pPr>
                      <a:r>
                        <a:rPr lang="en-US" sz="1500" kern="100" cap="none" spc="0">
                          <a:solidFill>
                            <a:schemeClr val="tx1"/>
                          </a:solidFill>
                          <a:effectLst/>
                        </a:rPr>
                        <a:t>401(k) Options Finalized</a:t>
                      </a:r>
                      <a:endParaRPr lang="en-US" sz="1500"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138370471"/>
                  </a:ext>
                </a:extLst>
              </a:tr>
              <a:tr h="338712">
                <a:tc>
                  <a:txBody>
                    <a:bodyPr/>
                    <a:lstStyle/>
                    <a:p>
                      <a:pPr marL="0" marR="0" rtl="0">
                        <a:lnSpc>
                          <a:spcPct val="115000"/>
                        </a:lnSpc>
                        <a:spcAft>
                          <a:spcPts val="800"/>
                        </a:spcAft>
                        <a:buNone/>
                      </a:pPr>
                      <a:r>
                        <a:rPr lang="en-US" sz="1500" b="1" kern="100" cap="none" spc="0">
                          <a:solidFill>
                            <a:schemeClr val="tx1"/>
                          </a:solidFill>
                          <a:effectLst/>
                        </a:rPr>
                        <a:t>December 2025</a:t>
                      </a:r>
                      <a:endParaRPr lang="en-US" sz="1500" b="1"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rtl="0">
                        <a:lnSpc>
                          <a:spcPct val="115000"/>
                        </a:lnSpc>
                        <a:spcAft>
                          <a:spcPts val="800"/>
                        </a:spcAft>
                        <a:buNone/>
                      </a:pPr>
                      <a:r>
                        <a:rPr lang="en-US" sz="1500" kern="100" cap="none" spc="0">
                          <a:solidFill>
                            <a:schemeClr val="tx1"/>
                          </a:solidFill>
                          <a:effectLst/>
                        </a:rPr>
                        <a:t>Budget Finalized</a:t>
                      </a:r>
                      <a:endParaRPr lang="en-US" sz="1500"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636321857"/>
                  </a:ext>
                </a:extLst>
              </a:tr>
              <a:tr h="338712">
                <a:tc>
                  <a:txBody>
                    <a:bodyPr/>
                    <a:lstStyle/>
                    <a:p>
                      <a:pPr marL="0" marR="0" rtl="0">
                        <a:lnSpc>
                          <a:spcPct val="115000"/>
                        </a:lnSpc>
                        <a:spcAft>
                          <a:spcPts val="800"/>
                        </a:spcAft>
                        <a:buNone/>
                      </a:pPr>
                      <a:r>
                        <a:rPr lang="en-US" sz="1500" b="1" kern="100" cap="none" spc="0">
                          <a:solidFill>
                            <a:schemeClr val="tx1"/>
                          </a:solidFill>
                          <a:effectLst/>
                        </a:rPr>
                        <a:t>December 2025</a:t>
                      </a:r>
                      <a:endParaRPr lang="en-US" sz="1500" b="1"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ap="flat" cmpd="sng" algn="ctr">
                      <a:noFill/>
                      <a:prstDash val="solid"/>
                    </a:lnL>
                    <a:lnR w="12700" cmpd="sng">
                      <a:noFill/>
                      <a:prstDash val="solid"/>
                    </a:lnR>
                    <a:lnT w="12700" cmpd="sng">
                      <a:noFill/>
                      <a:prstDash val="solid"/>
                    </a:lnT>
                    <a:lnB w="12700" cmpd="sng">
                      <a:noFill/>
                      <a:prstDash val="solid"/>
                    </a:lnB>
                    <a:noFill/>
                  </a:tcPr>
                </a:tc>
                <a:tc>
                  <a:txBody>
                    <a:bodyPr/>
                    <a:lstStyle/>
                    <a:p>
                      <a:pPr marL="0" marR="0" rtl="0">
                        <a:lnSpc>
                          <a:spcPct val="115000"/>
                        </a:lnSpc>
                        <a:spcAft>
                          <a:spcPts val="800"/>
                        </a:spcAft>
                        <a:buNone/>
                      </a:pPr>
                      <a:r>
                        <a:rPr lang="en-US" sz="1500" kern="100" cap="none" spc="0">
                          <a:solidFill>
                            <a:schemeClr val="tx1"/>
                          </a:solidFill>
                          <a:effectLst/>
                        </a:rPr>
                        <a:t>Merger Agreement Finalized</a:t>
                      </a:r>
                      <a:endParaRPr lang="en-US" sz="1500"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70658848"/>
                  </a:ext>
                </a:extLst>
              </a:tr>
              <a:tr h="338712">
                <a:tc>
                  <a:txBody>
                    <a:bodyPr/>
                    <a:lstStyle/>
                    <a:p>
                      <a:pPr marL="0" marR="0" rtl="0">
                        <a:lnSpc>
                          <a:spcPct val="115000"/>
                        </a:lnSpc>
                        <a:spcAft>
                          <a:spcPts val="800"/>
                        </a:spcAft>
                        <a:buNone/>
                      </a:pPr>
                      <a:r>
                        <a:rPr lang="en-US" sz="1500" b="1" kern="100" cap="none" spc="0">
                          <a:solidFill>
                            <a:schemeClr val="tx1"/>
                          </a:solidFill>
                          <a:effectLst/>
                        </a:rPr>
                        <a:t>January 1, 2026</a:t>
                      </a:r>
                      <a:endParaRPr lang="en-US" sz="1500" b="1"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rtl="0">
                        <a:lnSpc>
                          <a:spcPct val="115000"/>
                        </a:lnSpc>
                        <a:spcAft>
                          <a:spcPts val="800"/>
                        </a:spcAft>
                        <a:buNone/>
                      </a:pPr>
                      <a:r>
                        <a:rPr lang="en-US" sz="1500" kern="100" cap="none" spc="0">
                          <a:solidFill>
                            <a:schemeClr val="tx1"/>
                          </a:solidFill>
                          <a:effectLst/>
                        </a:rPr>
                        <a:t>“Go-Live” Date</a:t>
                      </a:r>
                      <a:endParaRPr lang="en-US" sz="1500"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875283900"/>
                  </a:ext>
                </a:extLst>
              </a:tr>
              <a:tr h="338712">
                <a:tc>
                  <a:txBody>
                    <a:bodyPr/>
                    <a:lstStyle/>
                    <a:p>
                      <a:pPr marL="0" marR="0" rtl="0">
                        <a:lnSpc>
                          <a:spcPct val="115000"/>
                        </a:lnSpc>
                        <a:spcAft>
                          <a:spcPts val="800"/>
                        </a:spcAft>
                        <a:buNone/>
                      </a:pPr>
                      <a:r>
                        <a:rPr lang="en-US" sz="1500" b="1" kern="100" cap="none" spc="0">
                          <a:solidFill>
                            <a:schemeClr val="tx1"/>
                          </a:solidFill>
                          <a:effectLst/>
                        </a:rPr>
                        <a:t>January 2026</a:t>
                      </a:r>
                      <a:endParaRPr lang="en-US" sz="1500" b="1"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ap="flat" cmpd="sng" algn="ctr">
                      <a:noFill/>
                      <a:prstDash val="solid"/>
                    </a:lnL>
                    <a:lnR w="12700" cmpd="sng">
                      <a:noFill/>
                      <a:prstDash val="solid"/>
                    </a:lnR>
                    <a:lnT w="12700" cmpd="sng">
                      <a:noFill/>
                      <a:prstDash val="solid"/>
                    </a:lnT>
                    <a:lnB w="12700" cmpd="sng">
                      <a:noFill/>
                      <a:prstDash val="solid"/>
                    </a:lnB>
                    <a:noFill/>
                  </a:tcPr>
                </a:tc>
                <a:tc>
                  <a:txBody>
                    <a:bodyPr/>
                    <a:lstStyle/>
                    <a:p>
                      <a:pPr marL="0" marR="0" rtl="0">
                        <a:lnSpc>
                          <a:spcPct val="115000"/>
                        </a:lnSpc>
                        <a:spcAft>
                          <a:spcPts val="800"/>
                        </a:spcAft>
                        <a:buNone/>
                      </a:pPr>
                      <a:r>
                        <a:rPr lang="en-US" sz="1500" kern="100" cap="none" spc="0">
                          <a:solidFill>
                            <a:schemeClr val="tx1"/>
                          </a:solidFill>
                          <a:effectLst/>
                        </a:rPr>
                        <a:t>Quiet Public Announcement</a:t>
                      </a:r>
                      <a:endParaRPr lang="en-US" sz="1500"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785230550"/>
                  </a:ext>
                </a:extLst>
              </a:tr>
              <a:tr h="338712">
                <a:tc>
                  <a:txBody>
                    <a:bodyPr/>
                    <a:lstStyle/>
                    <a:p>
                      <a:pPr marL="0" marR="0" rtl="0">
                        <a:lnSpc>
                          <a:spcPct val="115000"/>
                        </a:lnSpc>
                        <a:spcAft>
                          <a:spcPts val="800"/>
                        </a:spcAft>
                        <a:buNone/>
                      </a:pPr>
                      <a:r>
                        <a:rPr lang="en-US" sz="1500" b="1" kern="100" cap="none" spc="0">
                          <a:solidFill>
                            <a:schemeClr val="tx1"/>
                          </a:solidFill>
                          <a:effectLst/>
                        </a:rPr>
                        <a:t>January 2026</a:t>
                      </a:r>
                      <a:endParaRPr lang="en-US" sz="1500" b="1"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rtl="0">
                        <a:lnSpc>
                          <a:spcPct val="115000"/>
                        </a:lnSpc>
                        <a:spcAft>
                          <a:spcPts val="800"/>
                        </a:spcAft>
                        <a:buNone/>
                      </a:pPr>
                      <a:r>
                        <a:rPr lang="en-US" sz="1500" kern="100" cap="none" spc="0">
                          <a:solidFill>
                            <a:schemeClr val="tx1"/>
                          </a:solidFill>
                          <a:effectLst/>
                        </a:rPr>
                        <a:t>Microsite Launch</a:t>
                      </a:r>
                      <a:endParaRPr lang="en-US" sz="1500"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919392417"/>
                  </a:ext>
                </a:extLst>
              </a:tr>
              <a:tr h="338712">
                <a:tc>
                  <a:txBody>
                    <a:bodyPr/>
                    <a:lstStyle/>
                    <a:p>
                      <a:pPr marL="0" marR="0" rtl="0">
                        <a:lnSpc>
                          <a:spcPct val="115000"/>
                        </a:lnSpc>
                        <a:spcAft>
                          <a:spcPts val="800"/>
                        </a:spcAft>
                        <a:buNone/>
                      </a:pPr>
                      <a:r>
                        <a:rPr lang="en-US" sz="1500" b="1" kern="100" cap="none" spc="0">
                          <a:solidFill>
                            <a:schemeClr val="tx1"/>
                          </a:solidFill>
                          <a:effectLst/>
                        </a:rPr>
                        <a:t>March 2026</a:t>
                      </a:r>
                      <a:endParaRPr lang="en-US" sz="1500" b="1"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ap="flat" cmpd="sng" algn="ctr">
                      <a:noFill/>
                      <a:prstDash val="solid"/>
                    </a:lnL>
                    <a:lnR w="12700" cmpd="sng">
                      <a:noFill/>
                      <a:prstDash val="solid"/>
                    </a:lnR>
                    <a:lnT w="12700" cmpd="sng">
                      <a:noFill/>
                      <a:prstDash val="solid"/>
                    </a:lnT>
                    <a:lnB w="12700" cmpd="sng">
                      <a:noFill/>
                      <a:prstDash val="solid"/>
                    </a:lnB>
                    <a:noFill/>
                  </a:tcPr>
                </a:tc>
                <a:tc>
                  <a:txBody>
                    <a:bodyPr/>
                    <a:lstStyle/>
                    <a:p>
                      <a:pPr marL="0" marR="0" rtl="0">
                        <a:lnSpc>
                          <a:spcPct val="115000"/>
                        </a:lnSpc>
                        <a:spcAft>
                          <a:spcPts val="800"/>
                        </a:spcAft>
                        <a:buNone/>
                      </a:pPr>
                      <a:r>
                        <a:rPr lang="en-US" sz="1500" kern="100" cap="none" spc="0">
                          <a:solidFill>
                            <a:schemeClr val="tx1"/>
                          </a:solidFill>
                          <a:effectLst/>
                        </a:rPr>
                        <a:t>Full Website Launch</a:t>
                      </a:r>
                      <a:endParaRPr lang="en-US" sz="1500"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653678435"/>
                  </a:ext>
                </a:extLst>
              </a:tr>
              <a:tr h="676637">
                <a:tc>
                  <a:txBody>
                    <a:bodyPr/>
                    <a:lstStyle/>
                    <a:p>
                      <a:pPr marL="0" marR="0" rtl="0">
                        <a:lnSpc>
                          <a:spcPct val="115000"/>
                        </a:lnSpc>
                        <a:spcAft>
                          <a:spcPts val="800"/>
                        </a:spcAft>
                        <a:buNone/>
                      </a:pPr>
                      <a:r>
                        <a:rPr lang="en-US" sz="1500" b="1" kern="100" cap="none" spc="0">
                          <a:solidFill>
                            <a:schemeClr val="tx1"/>
                          </a:solidFill>
                          <a:effectLst/>
                        </a:rPr>
                        <a:t>June 2026</a:t>
                      </a:r>
                      <a:endParaRPr lang="en-US" sz="1500" b="1"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rtl="0">
                        <a:lnSpc>
                          <a:spcPct val="115000"/>
                        </a:lnSpc>
                        <a:spcAft>
                          <a:spcPts val="800"/>
                        </a:spcAft>
                        <a:buNone/>
                      </a:pPr>
                      <a:r>
                        <a:rPr lang="en-US" sz="1500" kern="100" cap="none" spc="0">
                          <a:solidFill>
                            <a:schemeClr val="tx1"/>
                          </a:solidFill>
                          <a:effectLst/>
                        </a:rPr>
                        <a:t>High-Visibility Public Announcement </a:t>
                      </a:r>
                    </a:p>
                    <a:p>
                      <a:pPr marL="0" marR="0" rtl="0">
                        <a:lnSpc>
                          <a:spcPct val="115000"/>
                        </a:lnSpc>
                        <a:spcAft>
                          <a:spcPts val="800"/>
                        </a:spcAft>
                        <a:buNone/>
                      </a:pPr>
                      <a:r>
                        <a:rPr lang="en-US" sz="1500" kern="100" cap="none" spc="0">
                          <a:solidFill>
                            <a:schemeClr val="tx1"/>
                          </a:solidFill>
                          <a:effectLst/>
                        </a:rPr>
                        <a:t>(Name, Logo, and Website)</a:t>
                      </a:r>
                      <a:endParaRPr lang="en-US" sz="1500"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64385">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155624751"/>
                  </a:ext>
                </a:extLst>
              </a:tr>
            </a:tbl>
          </a:graphicData>
        </a:graphic>
      </p:graphicFrame>
    </p:spTree>
    <p:extLst>
      <p:ext uri="{BB962C8B-B14F-4D97-AF65-F5344CB8AC3E}">
        <p14:creationId xmlns:p14="http://schemas.microsoft.com/office/powerpoint/2010/main" val="126105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olorful envelopes">
            <a:extLst>
              <a:ext uri="{FF2B5EF4-FFF2-40B4-BE49-F238E27FC236}">
                <a16:creationId xmlns:a16="http://schemas.microsoft.com/office/drawing/2014/main" id="{FEF17681-1229-37B8-3D34-D0341983154E}"/>
              </a:ext>
            </a:extLst>
          </p:cNvPr>
          <p:cNvPicPr>
            <a:picLocks noChangeAspect="1"/>
          </p:cNvPicPr>
          <p:nvPr/>
        </p:nvPicPr>
        <p:blipFill>
          <a:blip r:embed="rId3"/>
          <a:srcRect l="15540" r="13872" b="-1"/>
          <a:stretch>
            <a:fillRect/>
          </a:stretch>
        </p:blipFill>
        <p:spPr>
          <a:xfrm>
            <a:off x="20" y="10"/>
            <a:ext cx="725221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8C809DEC-A115-A162-E02D-259D2139C323}"/>
              </a:ext>
            </a:extLst>
          </p:cNvPr>
          <p:cNvSpPr txBox="1"/>
          <p:nvPr/>
        </p:nvSpPr>
        <p:spPr>
          <a:xfrm>
            <a:off x="5648707" y="365125"/>
            <a:ext cx="2866642" cy="1899912"/>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3500" dirty="0">
                <a:latin typeface="+mj-lt"/>
                <a:ea typeface="+mj-ea"/>
                <a:cs typeface="+mj-cs"/>
              </a:rPr>
              <a:t>Staff Positions &amp;</a:t>
            </a:r>
          </a:p>
          <a:p>
            <a:pPr algn="ctr" defTabSz="914400">
              <a:lnSpc>
                <a:spcPct val="90000"/>
              </a:lnSpc>
              <a:spcBef>
                <a:spcPct val="0"/>
              </a:spcBef>
              <a:spcAft>
                <a:spcPts val="600"/>
              </a:spcAft>
            </a:pPr>
            <a:r>
              <a:rPr lang="en-US" sz="3500" dirty="0">
                <a:latin typeface="+mj-lt"/>
                <a:ea typeface="+mj-ea"/>
                <a:cs typeface="+mj-cs"/>
              </a:rPr>
              <a:t> Notification</a:t>
            </a:r>
          </a:p>
        </p:txBody>
      </p:sp>
      <p:sp>
        <p:nvSpPr>
          <p:cNvPr id="5" name="TextBox 4">
            <a:extLst>
              <a:ext uri="{FF2B5EF4-FFF2-40B4-BE49-F238E27FC236}">
                <a16:creationId xmlns:a16="http://schemas.microsoft.com/office/drawing/2014/main" id="{F2BB1E7E-CD38-E1AD-F91A-DD022EEEB83A}"/>
              </a:ext>
            </a:extLst>
          </p:cNvPr>
          <p:cNvSpPr txBox="1"/>
          <p:nvPr/>
        </p:nvSpPr>
        <p:spPr>
          <a:xfrm>
            <a:off x="6046272" y="2420948"/>
            <a:ext cx="2866642" cy="3742762"/>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r>
              <a:rPr lang="en-US" sz="1700" dirty="0"/>
              <a:t>Leadership to notify staff of positions by December 19</a:t>
            </a:r>
            <a:r>
              <a:rPr lang="en-US" sz="1700" baseline="30000" dirty="0"/>
              <a:t>th</a:t>
            </a:r>
            <a:endParaRPr lang="en-US" sz="1700" dirty="0"/>
          </a:p>
          <a:p>
            <a:pPr indent="-228600" defTabSz="914400">
              <a:lnSpc>
                <a:spcPct val="90000"/>
              </a:lnSpc>
              <a:spcAft>
                <a:spcPts val="600"/>
              </a:spcAft>
              <a:buFont typeface="Arial" panose="020B0604020202020204" pitchFamily="34" charset="0"/>
              <a:buChar char="•"/>
            </a:pPr>
            <a:endParaRPr lang="en-US" sz="1700" dirty="0"/>
          </a:p>
          <a:p>
            <a:pPr indent="-228600" defTabSz="914400">
              <a:lnSpc>
                <a:spcPct val="90000"/>
              </a:lnSpc>
              <a:spcAft>
                <a:spcPts val="600"/>
              </a:spcAft>
              <a:buFont typeface="Arial" panose="020B0604020202020204" pitchFamily="34" charset="0"/>
              <a:buChar char="•"/>
            </a:pPr>
            <a:r>
              <a:rPr lang="en-US" sz="1700" dirty="0"/>
              <a:t>You will receive an email outlining the role and pay by December 23</a:t>
            </a:r>
            <a:r>
              <a:rPr lang="en-US" sz="1700" baseline="30000" dirty="0"/>
              <a:t>rd</a:t>
            </a:r>
            <a:endParaRPr lang="en-US" sz="1700" dirty="0"/>
          </a:p>
          <a:p>
            <a:pPr indent="-228600" defTabSz="914400">
              <a:lnSpc>
                <a:spcPct val="90000"/>
              </a:lnSpc>
              <a:spcAft>
                <a:spcPts val="600"/>
              </a:spcAft>
              <a:buFont typeface="Arial" panose="020B0604020202020204" pitchFamily="34" charset="0"/>
              <a:buChar char="•"/>
            </a:pPr>
            <a:endParaRPr lang="en-US" sz="1700" dirty="0"/>
          </a:p>
          <a:p>
            <a:pPr indent="-228600" defTabSz="914400">
              <a:lnSpc>
                <a:spcPct val="90000"/>
              </a:lnSpc>
              <a:spcAft>
                <a:spcPts val="600"/>
              </a:spcAft>
              <a:buFont typeface="Arial" panose="020B0604020202020204" pitchFamily="34" charset="0"/>
              <a:buChar char="•"/>
            </a:pPr>
            <a:r>
              <a:rPr lang="en-US" sz="1700" dirty="0"/>
              <a:t>Notification will be signed and returned to HR by December 31</a:t>
            </a:r>
            <a:r>
              <a:rPr lang="en-US" sz="1700" baseline="30000" dirty="0"/>
              <a:t>st</a:t>
            </a:r>
            <a:endParaRPr lang="en-US" sz="1700" dirty="0"/>
          </a:p>
          <a:p>
            <a:pPr indent="-228600" defTabSz="914400">
              <a:lnSpc>
                <a:spcPct val="90000"/>
              </a:lnSpc>
              <a:spcAft>
                <a:spcPts val="600"/>
              </a:spcAft>
              <a:buFont typeface="Arial" panose="020B0604020202020204" pitchFamily="34" charset="0"/>
              <a:buChar char="•"/>
            </a:pPr>
            <a:endParaRPr lang="en-US" sz="1700" dirty="0"/>
          </a:p>
        </p:txBody>
      </p:sp>
    </p:spTree>
    <p:extLst>
      <p:ext uri="{BB962C8B-B14F-4D97-AF65-F5344CB8AC3E}">
        <p14:creationId xmlns:p14="http://schemas.microsoft.com/office/powerpoint/2010/main" val="2705848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up of a screen&#10;&#10;AI-generated content may be incorrect.">
            <a:extLst>
              <a:ext uri="{FF2B5EF4-FFF2-40B4-BE49-F238E27FC236}">
                <a16:creationId xmlns:a16="http://schemas.microsoft.com/office/drawing/2014/main" id="{869A82D1-C3EE-072B-D069-7FDD0445F78B}"/>
              </a:ext>
            </a:extLst>
          </p:cNvPr>
          <p:cNvPicPr>
            <a:picLocks noChangeAspect="1"/>
          </p:cNvPicPr>
          <p:nvPr/>
        </p:nvPicPr>
        <p:blipFill>
          <a:blip r:embed="rId3">
            <a:duotone>
              <a:schemeClr val="bg2">
                <a:shade val="45000"/>
                <a:satMod val="135000"/>
              </a:schemeClr>
              <a:prstClr val="white"/>
            </a:duotone>
          </a:blip>
          <a:srcRect l="19046" t="4471" r="22681" b="-1"/>
          <a:stretch>
            <a:fillRect/>
          </a:stretch>
        </p:blipFill>
        <p:spPr>
          <a:xfrm>
            <a:off x="20" y="10"/>
            <a:ext cx="9143980" cy="6857990"/>
          </a:xfrm>
          <a:prstGeom prst="rect">
            <a:avLst/>
          </a:prstGeom>
        </p:spPr>
      </p:pic>
      <p:sp>
        <p:nvSpPr>
          <p:cNvPr id="36" name="Rectangle 35">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1" name="TextBox 3">
            <a:extLst>
              <a:ext uri="{FF2B5EF4-FFF2-40B4-BE49-F238E27FC236}">
                <a16:creationId xmlns:a16="http://schemas.microsoft.com/office/drawing/2014/main" id="{CC04E598-F1E4-B7B2-4349-8978BB398C76}"/>
              </a:ext>
            </a:extLst>
          </p:cNvPr>
          <p:cNvGraphicFramePr/>
          <p:nvPr>
            <p:extLst>
              <p:ext uri="{D42A27DB-BD31-4B8C-83A1-F6EECF244321}">
                <p14:modId xmlns:p14="http://schemas.microsoft.com/office/powerpoint/2010/main" val="2669439300"/>
              </p:ext>
            </p:extLst>
          </p:nvPr>
        </p:nvGraphicFramePr>
        <p:xfrm>
          <a:off x="206891" y="690465"/>
          <a:ext cx="8730218" cy="60272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788433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D9A7F3BF-8763-4074-AD77-92790AF31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 name="Group 46">
            <a:extLst>
              <a:ext uri="{FF2B5EF4-FFF2-40B4-BE49-F238E27FC236}">
                <a16:creationId xmlns:a16="http://schemas.microsoft.com/office/drawing/2014/main" id="{7A9648D6-B41B-42D0-A817-AE2607B0B5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45650" y="554152"/>
            <a:ext cx="430632" cy="1075866"/>
            <a:chOff x="10994200" y="554152"/>
            <a:chExt cx="574177" cy="1075866"/>
          </a:xfrm>
        </p:grpSpPr>
        <p:sp>
          <p:nvSpPr>
            <p:cNvPr id="48"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13369"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49"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5951"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sp>
          <p:nvSpPr>
            <p:cNvPr id="50"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4200"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grpSp>
      <p:cxnSp>
        <p:nvCxnSpPr>
          <p:cNvPr id="52" name="Straight Connector 5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16"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34" name="TextBox 30">
            <a:extLst>
              <a:ext uri="{FF2B5EF4-FFF2-40B4-BE49-F238E27FC236}">
                <a16:creationId xmlns:a16="http://schemas.microsoft.com/office/drawing/2014/main" id="{B97189A3-9624-C89F-DFD4-77EB1911A40A}"/>
              </a:ext>
            </a:extLst>
          </p:cNvPr>
          <p:cNvGraphicFramePr/>
          <p:nvPr>
            <p:extLst>
              <p:ext uri="{D42A27DB-BD31-4B8C-83A1-F6EECF244321}">
                <p14:modId xmlns:p14="http://schemas.microsoft.com/office/powerpoint/2010/main" val="3080764858"/>
              </p:ext>
            </p:extLst>
          </p:nvPr>
        </p:nvGraphicFramePr>
        <p:xfrm>
          <a:off x="891046" y="1825625"/>
          <a:ext cx="7017080" cy="4394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8754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D9A7F3BF-8763-4074-AD77-92790AF31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7A9648D6-B41B-42D0-A817-AE2607B0B5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45650" y="554152"/>
            <a:ext cx="430632" cy="1075866"/>
            <a:chOff x="10994200" y="554152"/>
            <a:chExt cx="574177" cy="1075866"/>
          </a:xfrm>
        </p:grpSpPr>
        <p:sp>
          <p:nvSpPr>
            <p:cNvPr id="34"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13369"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35"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5951"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sp>
          <p:nvSpPr>
            <p:cNvPr id="36"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4200"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grpSp>
      <p:cxnSp>
        <p:nvCxnSpPr>
          <p:cNvPr id="38" name="Straight Connector 3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16"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15" name="TextBox 2">
            <a:extLst>
              <a:ext uri="{FF2B5EF4-FFF2-40B4-BE49-F238E27FC236}">
                <a16:creationId xmlns:a16="http://schemas.microsoft.com/office/drawing/2014/main" id="{4D12A2A5-9D73-79C0-6D8D-0F98E6FF9B1C}"/>
              </a:ext>
            </a:extLst>
          </p:cNvPr>
          <p:cNvGraphicFramePr/>
          <p:nvPr>
            <p:extLst>
              <p:ext uri="{D42A27DB-BD31-4B8C-83A1-F6EECF244321}">
                <p14:modId xmlns:p14="http://schemas.microsoft.com/office/powerpoint/2010/main" val="3334377735"/>
              </p:ext>
            </p:extLst>
          </p:nvPr>
        </p:nvGraphicFramePr>
        <p:xfrm>
          <a:off x="891046" y="1825625"/>
          <a:ext cx="7017080" cy="4394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04337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9A7F3BF-8763-4074-AD77-92790AF31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7A9648D6-B41B-42D0-A817-AE2607B0B5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45650" y="554152"/>
            <a:ext cx="430632" cy="1075866"/>
            <a:chOff x="10994200" y="554152"/>
            <a:chExt cx="574177" cy="1075866"/>
          </a:xfrm>
        </p:grpSpPr>
        <p:sp>
          <p:nvSpPr>
            <p:cNvPr id="20"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13369"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21"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5951"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sp>
          <p:nvSpPr>
            <p:cNvPr id="22"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4200"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grpSp>
      <p:cxnSp>
        <p:nvCxnSpPr>
          <p:cNvPr id="24" name="Straight Connector 2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16"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13" name="TextBox 2">
            <a:extLst>
              <a:ext uri="{FF2B5EF4-FFF2-40B4-BE49-F238E27FC236}">
                <a16:creationId xmlns:a16="http://schemas.microsoft.com/office/drawing/2014/main" id="{9CEE0A5E-EDE8-D667-A0A6-A80944F9A33E}"/>
              </a:ext>
            </a:extLst>
          </p:cNvPr>
          <p:cNvGraphicFramePr/>
          <p:nvPr>
            <p:extLst>
              <p:ext uri="{D42A27DB-BD31-4B8C-83A1-F6EECF244321}">
                <p14:modId xmlns:p14="http://schemas.microsoft.com/office/powerpoint/2010/main" val="3808674152"/>
              </p:ext>
            </p:extLst>
          </p:nvPr>
        </p:nvGraphicFramePr>
        <p:xfrm>
          <a:off x="891046" y="1825625"/>
          <a:ext cx="7017080" cy="4394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59725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3594CA7-AF98-3D44-A5CA-C23F3B1D8EB0}"/>
              </a:ext>
            </a:extLst>
          </p:cNvPr>
          <p:cNvPicPr>
            <a:picLocks noChangeAspect="1"/>
          </p:cNvPicPr>
          <p:nvPr/>
        </p:nvPicPr>
        <p:blipFill>
          <a:blip r:embed="rId3"/>
          <a:srcRect t="19483" r="2" b="10248"/>
          <a:stretch>
            <a:fillRect/>
          </a:stretch>
        </p:blipFill>
        <p:spPr>
          <a:xfrm>
            <a:off x="342900" y="457200"/>
            <a:ext cx="8458200" cy="5943600"/>
          </a:xfrm>
          <a:prstGeom prst="rect">
            <a:avLst/>
          </a:prstGeom>
        </p:spPr>
      </p:pic>
    </p:spTree>
    <p:extLst>
      <p:ext uri="{BB962C8B-B14F-4D97-AF65-F5344CB8AC3E}">
        <p14:creationId xmlns:p14="http://schemas.microsoft.com/office/powerpoint/2010/main" val="348402568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D630BC158652340AF3D922BFF3FC634" ma:contentTypeVersion="7" ma:contentTypeDescription="Create a new document." ma:contentTypeScope="" ma:versionID="9d020c72a1cc161c22664ed6e1aa35ae">
  <xsd:schema xmlns:xsd="http://www.w3.org/2001/XMLSchema" xmlns:xs="http://www.w3.org/2001/XMLSchema" xmlns:p="http://schemas.microsoft.com/office/2006/metadata/properties" xmlns:ns2="38d30dc2-027b-4b18-8a7a-66db80eee40a" targetNamespace="http://schemas.microsoft.com/office/2006/metadata/properties" ma:root="true" ma:fieldsID="55ddb9c1adbcdeb6164f9c98a734e118" ns2:_="">
    <xsd:import namespace="38d30dc2-027b-4b18-8a7a-66db80eee40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d30dc2-027b-4b18-8a7a-66db80eee4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4C5B9A-5CE1-471F-A3D6-11156348165F}">
  <ds:schemaRefs>
    <ds:schemaRef ds:uri="http://schemas.microsoft.com/sharepoint/v3/contenttype/forms"/>
  </ds:schemaRefs>
</ds:datastoreItem>
</file>

<file path=customXml/itemProps2.xml><?xml version="1.0" encoding="utf-8"?>
<ds:datastoreItem xmlns:ds="http://schemas.openxmlformats.org/officeDocument/2006/customXml" ds:itemID="{B4725C50-017C-47D3-BFE9-68EFA2A10212}">
  <ds:schemaRefs>
    <ds:schemaRef ds:uri="38d30dc2-027b-4b18-8a7a-66db80eee40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6597E6E-364F-4EE3-83DF-C59F64E91365}">
  <ds:schemaRefs>
    <ds:schemaRef ds:uri="38d30dc2-027b-4b18-8a7a-66db80eee40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67</TotalTime>
  <Words>1397</Words>
  <Application>Microsoft Macintosh PowerPoint</Application>
  <PresentationFormat>On-screen Show (4:3)</PresentationFormat>
  <Paragraphs>173</Paragraphs>
  <Slides>24</Slides>
  <Notes>21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24</vt:i4>
      </vt:variant>
    </vt:vector>
  </HeadingPairs>
  <TitlesOfParts>
    <vt:vector size="31" baseType="lpstr">
      <vt:lpstr>Aptos</vt:lpstr>
      <vt:lpstr>Arial</vt:lpstr>
      <vt:lpstr>Calibri</vt:lpstr>
      <vt:lpstr>Calibri Light</vt:lpstr>
      <vt:lpstr>Office Theme</vt:lpstr>
      <vt:lpstr>Office 2013 - 2022 Theme</vt:lpstr>
      <vt:lpstr>1_Office Theme</vt:lpstr>
      <vt:lpstr>December 10, 2025</vt:lpstr>
      <vt:lpstr>PowerPoint Presentation</vt:lpstr>
      <vt:lpstr>PowerPoint Presentation</vt:lpstr>
      <vt:lpstr>What have we been working on? </vt:lpstr>
      <vt:lpstr>PowerPoint Presentation</vt:lpstr>
      <vt:lpstr>Unified Leadership for a Stronger Organization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Bethany</dc:creator>
  <cp:lastModifiedBy>Kym Mitchell</cp:lastModifiedBy>
  <cp:revision>4</cp:revision>
  <cp:lastPrinted>2023-04-05T14:43:23Z</cp:lastPrinted>
  <dcterms:created xsi:type="dcterms:W3CDTF">2019-05-21T14:44:58Z</dcterms:created>
  <dcterms:modified xsi:type="dcterms:W3CDTF">2025-12-10T18:40:07Z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0x010100DD630BC158652340AF3D922BFF3FC634</vt:lpwstr>
  </property>
</Properties>
</file>