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8" r:id="rId3"/>
    <p:sldId id="259" r:id="rId4"/>
    <p:sldId id="279" r:id="rId5"/>
    <p:sldId id="257" r:id="rId6"/>
    <p:sldId id="260" r:id="rId7"/>
    <p:sldId id="272" r:id="rId8"/>
    <p:sldId id="278" r:id="rId9"/>
    <p:sldId id="261" r:id="rId10"/>
    <p:sldId id="262" r:id="rId11"/>
    <p:sldId id="263" r:id="rId12"/>
    <p:sldId id="264" r:id="rId13"/>
    <p:sldId id="273" r:id="rId14"/>
    <p:sldId id="265" r:id="rId15"/>
    <p:sldId id="276" r:id="rId16"/>
    <p:sldId id="275" r:id="rId17"/>
    <p:sldId id="269" r:id="rId18"/>
    <p:sldId id="270" r:id="rId19"/>
    <p:sldId id="271" r:id="rId20"/>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88"/>
    <p:restoredTop sz="94694"/>
  </p:normalViewPr>
  <p:slideViewPr>
    <p:cSldViewPr snapToGrid="0">
      <p:cViewPr varScale="1">
        <p:scale>
          <a:sx n="105" d="100"/>
          <a:sy n="105" d="100"/>
        </p:scale>
        <p:origin x="99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dk1" tx1="lt1" bg2="dk2" tx2="lt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Sheet1!$G$2</c:f>
              <c:strCache>
                <c:ptCount val="1"/>
                <c:pt idx="0">
                  <c:v>PRE</c:v>
                </c:pt>
              </c:strCache>
            </c:strRef>
          </c:tx>
          <c:spPr>
            <a:solidFill>
              <a:srgbClr val="00B0F0"/>
            </a:solidFill>
          </c:spPr>
          <c:invertIfNegative val="0"/>
          <c:cat>
            <c:strRef>
              <c:f>Sheet1!$F$3:$F$7</c:f>
              <c:strCache>
                <c:ptCount val="5"/>
                <c:pt idx="0">
                  <c:v>Auditory Processing</c:v>
                </c:pt>
                <c:pt idx="1">
                  <c:v>Visual Processing</c:v>
                </c:pt>
                <c:pt idx="2">
                  <c:v>Nonverbal Reasoning</c:v>
                </c:pt>
                <c:pt idx="3">
                  <c:v>Language Processing</c:v>
                </c:pt>
                <c:pt idx="4">
                  <c:v>Memory Tests</c:v>
                </c:pt>
              </c:strCache>
            </c:strRef>
          </c:cat>
          <c:val>
            <c:numRef>
              <c:f>Sheet1!$G$3:$G$7</c:f>
              <c:numCache>
                <c:formatCode>General</c:formatCode>
                <c:ptCount val="5"/>
                <c:pt idx="0">
                  <c:v>77</c:v>
                </c:pt>
                <c:pt idx="1">
                  <c:v>72.5</c:v>
                </c:pt>
                <c:pt idx="2">
                  <c:v>74.5</c:v>
                </c:pt>
                <c:pt idx="3">
                  <c:v>76.5</c:v>
                </c:pt>
                <c:pt idx="4">
                  <c:v>78</c:v>
                </c:pt>
              </c:numCache>
            </c:numRef>
          </c:val>
          <c:extLst>
            <c:ext xmlns:c16="http://schemas.microsoft.com/office/drawing/2014/chart" uri="{C3380CC4-5D6E-409C-BE32-E72D297353CC}">
              <c16:uniqueId val="{00000000-0284-404C-9286-912BF7A5BD26}"/>
            </c:ext>
          </c:extLst>
        </c:ser>
        <c:ser>
          <c:idx val="1"/>
          <c:order val="1"/>
          <c:tx>
            <c:strRef>
              <c:f>Sheet1!$H$2</c:f>
              <c:strCache>
                <c:ptCount val="1"/>
                <c:pt idx="0">
                  <c:v>POST</c:v>
                </c:pt>
              </c:strCache>
            </c:strRef>
          </c:tx>
          <c:spPr>
            <a:solidFill>
              <a:sysClr val="window" lastClr="FFFFFF"/>
            </a:solidFill>
          </c:spPr>
          <c:invertIfNegative val="0"/>
          <c:cat>
            <c:strRef>
              <c:f>Sheet1!$F$3:$F$7</c:f>
              <c:strCache>
                <c:ptCount val="5"/>
                <c:pt idx="0">
                  <c:v>Auditory Processing</c:v>
                </c:pt>
                <c:pt idx="1">
                  <c:v>Visual Processing</c:v>
                </c:pt>
                <c:pt idx="2">
                  <c:v>Nonverbal Reasoning</c:v>
                </c:pt>
                <c:pt idx="3">
                  <c:v>Language Processing</c:v>
                </c:pt>
                <c:pt idx="4">
                  <c:v>Memory Tests</c:v>
                </c:pt>
              </c:strCache>
            </c:strRef>
          </c:cat>
          <c:val>
            <c:numRef>
              <c:f>Sheet1!$H$3:$H$7</c:f>
              <c:numCache>
                <c:formatCode>General</c:formatCode>
                <c:ptCount val="5"/>
                <c:pt idx="0">
                  <c:v>100</c:v>
                </c:pt>
                <c:pt idx="1">
                  <c:v>92</c:v>
                </c:pt>
                <c:pt idx="2">
                  <c:v>89.5</c:v>
                </c:pt>
                <c:pt idx="3">
                  <c:v>88.5</c:v>
                </c:pt>
                <c:pt idx="4">
                  <c:v>96.5</c:v>
                </c:pt>
              </c:numCache>
            </c:numRef>
          </c:val>
          <c:extLst>
            <c:ext xmlns:c16="http://schemas.microsoft.com/office/drawing/2014/chart" uri="{C3380CC4-5D6E-409C-BE32-E72D297353CC}">
              <c16:uniqueId val="{00000001-0284-404C-9286-912BF7A5BD26}"/>
            </c:ext>
          </c:extLst>
        </c:ser>
        <c:dLbls>
          <c:showLegendKey val="0"/>
          <c:showVal val="0"/>
          <c:showCatName val="0"/>
          <c:showSerName val="0"/>
          <c:showPercent val="0"/>
          <c:showBubbleSize val="0"/>
        </c:dLbls>
        <c:gapWidth val="150"/>
        <c:shape val="box"/>
        <c:axId val="144267904"/>
        <c:axId val="144277888"/>
        <c:axId val="0"/>
      </c:bar3DChart>
      <c:catAx>
        <c:axId val="144267904"/>
        <c:scaling>
          <c:orientation val="minMax"/>
        </c:scaling>
        <c:delete val="0"/>
        <c:axPos val="b"/>
        <c:numFmt formatCode="General" sourceLinked="0"/>
        <c:majorTickMark val="out"/>
        <c:minorTickMark val="none"/>
        <c:tickLblPos val="nextTo"/>
        <c:txPr>
          <a:bodyPr/>
          <a:lstStyle/>
          <a:p>
            <a:pPr>
              <a:defRPr sz="1800" baseline="0">
                <a:solidFill>
                  <a:srgbClr val="0098CE"/>
                </a:solidFill>
              </a:defRPr>
            </a:pPr>
            <a:endParaRPr lang="en-US"/>
          </a:p>
        </c:txPr>
        <c:crossAx val="144277888"/>
        <c:crosses val="autoZero"/>
        <c:auto val="1"/>
        <c:lblAlgn val="ctr"/>
        <c:lblOffset val="100"/>
        <c:noMultiLvlLbl val="0"/>
      </c:catAx>
      <c:valAx>
        <c:axId val="144277888"/>
        <c:scaling>
          <c:orientation val="minMax"/>
          <c:min val="50"/>
        </c:scaling>
        <c:delete val="0"/>
        <c:axPos val="l"/>
        <c:majorGridlines>
          <c:spPr>
            <a:ln>
              <a:solidFill>
                <a:srgbClr val="0098CE"/>
              </a:solidFill>
            </a:ln>
          </c:spPr>
        </c:majorGridlines>
        <c:numFmt formatCode="General" sourceLinked="1"/>
        <c:majorTickMark val="out"/>
        <c:minorTickMark val="none"/>
        <c:tickLblPos val="nextTo"/>
        <c:txPr>
          <a:bodyPr/>
          <a:lstStyle/>
          <a:p>
            <a:pPr>
              <a:defRPr sz="2000" baseline="0">
                <a:solidFill>
                  <a:srgbClr val="0098CE"/>
                </a:solidFill>
              </a:defRPr>
            </a:pPr>
            <a:endParaRPr lang="en-US"/>
          </a:p>
        </c:txPr>
        <c:crossAx val="144267904"/>
        <c:crosses val="autoZero"/>
        <c:crossBetween val="between"/>
        <c:majorUnit val="10"/>
      </c:valAx>
    </c:plotArea>
    <c:legend>
      <c:legendPos val="r"/>
      <c:layout>
        <c:manualLayout>
          <c:xMode val="edge"/>
          <c:yMode val="edge"/>
          <c:x val="0.88941664236414897"/>
          <c:y val="0.448239083750895"/>
          <c:w val="0.100706814425975"/>
          <c:h val="0.16602183249821001"/>
        </c:manualLayout>
      </c:layout>
      <c:overlay val="0"/>
      <c:txPr>
        <a:bodyPr/>
        <a:lstStyle/>
        <a:p>
          <a:pPr>
            <a:defRPr sz="1800" baseline="0">
              <a:solidFill>
                <a:srgbClr val="0098CE"/>
              </a:solidFill>
            </a:defRPr>
          </a:pPr>
          <a:endParaRPr lang="en-US"/>
        </a:p>
      </c:txPr>
    </c:legend>
    <c:plotVisOnly val="1"/>
    <c:dispBlanksAs val="gap"/>
    <c:showDLblsOverMax val="0"/>
  </c:chart>
  <c:spPr>
    <a:ln>
      <a:noFill/>
    </a:ln>
  </c:spPr>
  <c:txPr>
    <a:bodyPr/>
    <a:lstStyle/>
    <a:p>
      <a:pPr>
        <a:defRPr sz="1200"/>
      </a:pPr>
      <a:endParaRPr lang="en-US"/>
    </a:p>
  </c:txPr>
  <c:externalData r:id="rId2">
    <c:autoUpdate val="0"/>
  </c:externalData>
  <c:userShapes r:id="rId3"/>
</c:chartSpace>
</file>

<file path=ppt/drawings/_rels/drawing1.xml.rels><?xml version="1.0" encoding="UTF-8" standalone="yes"?>
<Relationships xmlns="http://schemas.openxmlformats.org/package/2006/relationships"><Relationship Id="rId1" Type="http://schemas.openxmlformats.org/officeDocument/2006/relationships/image" Target="../media/image7.png"/></Relationships>
</file>

<file path=ppt/drawings/drawing1.xml><?xml version="1.0" encoding="utf-8"?>
<c:userShapes xmlns:c="http://schemas.openxmlformats.org/drawingml/2006/chart">
  <cdr:relSizeAnchor xmlns:cdr="http://schemas.openxmlformats.org/drawingml/2006/chartDrawing">
    <cdr:from>
      <cdr:x>0.88545</cdr:x>
      <cdr:y>0.04915</cdr:y>
    </cdr:from>
    <cdr:to>
      <cdr:x>0.92242</cdr:x>
      <cdr:y>0.27373</cdr:y>
    </cdr:to>
    <cdr:pic>
      <cdr:nvPicPr>
        <cdr:cNvPr id="2" name="Picture 1">
          <a:extLst xmlns:a="http://schemas.openxmlformats.org/drawingml/2006/main">
            <a:ext uri="{FF2B5EF4-FFF2-40B4-BE49-F238E27FC236}">
              <a16:creationId xmlns:a16="http://schemas.microsoft.com/office/drawing/2014/main" id="{D46669CB-2966-422C-8E9A-9722BFCDAE52}"/>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8539302" y="231737"/>
          <a:ext cx="356616" cy="1058881"/>
        </a:xfrm>
        <a:prstGeom xmlns:a="http://schemas.openxmlformats.org/drawingml/2006/main" prst="rect">
          <a:avLst/>
        </a:prstGeom>
      </cdr:spPr>
    </cdr:pic>
  </cdr:relSizeAnchor>
  <cdr:relSizeAnchor xmlns:cdr="http://schemas.openxmlformats.org/drawingml/2006/chartDrawing">
    <cdr:from>
      <cdr:x>0.91867</cdr:x>
      <cdr:y>0.12812</cdr:y>
    </cdr:from>
    <cdr:to>
      <cdr:x>0.99138</cdr:x>
      <cdr:y>0.21563</cdr:y>
    </cdr:to>
    <cdr:sp macro="" textlink="">
      <cdr:nvSpPr>
        <cdr:cNvPr id="3" name="TextBox 17"/>
        <cdr:cNvSpPr txBox="1"/>
      </cdr:nvSpPr>
      <cdr:spPr>
        <a:xfrm xmlns:a="http://schemas.openxmlformats.org/drawingml/2006/main">
          <a:off x="8100458" y="540755"/>
          <a:ext cx="641168"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b="1" dirty="0">
              <a:solidFill>
                <a:srgbClr val="0098CE"/>
              </a:solidFill>
              <a:latin typeface="Open Sans" charset="0"/>
              <a:ea typeface="Open Sans" charset="0"/>
              <a:cs typeface="Open Sans" charset="0"/>
            </a:rPr>
            <a:t>Normal Range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7D50E435-A1D0-9745-928D-E89D99F7D900}" type="datetimeFigureOut">
              <a:rPr lang="en-US" smtClean="0"/>
              <a:t>8/8/2025</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0887CF4A-0775-044D-8A2F-333F8336EC03}" type="slidenum">
              <a:rPr lang="en-US" smtClean="0"/>
              <a:t>‹#›</a:t>
            </a:fld>
            <a:endParaRPr lang="en-US"/>
          </a:p>
        </p:txBody>
      </p:sp>
    </p:spTree>
    <p:extLst>
      <p:ext uri="{BB962C8B-B14F-4D97-AF65-F5344CB8AC3E}">
        <p14:creationId xmlns:p14="http://schemas.microsoft.com/office/powerpoint/2010/main" val="525312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87CF4A-0775-044D-8A2F-333F8336EC03}" type="slidenum">
              <a:rPr lang="en-US" smtClean="0"/>
              <a:t>1</a:t>
            </a:fld>
            <a:endParaRPr lang="en-US"/>
          </a:p>
        </p:txBody>
      </p:sp>
    </p:spTree>
    <p:extLst>
      <p:ext uri="{BB962C8B-B14F-4D97-AF65-F5344CB8AC3E}">
        <p14:creationId xmlns:p14="http://schemas.microsoft.com/office/powerpoint/2010/main" val="4254777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B5A26-94A9-ACC9-A2BD-A04889F0BC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F4953E-466D-7E78-0658-608280F465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B007DE-7801-B308-A207-F1E839E279C3}"/>
              </a:ext>
            </a:extLst>
          </p:cNvPr>
          <p:cNvSpPr>
            <a:spLocks noGrp="1"/>
          </p:cNvSpPr>
          <p:nvPr>
            <p:ph type="dt" sz="half" idx="10"/>
          </p:nvPr>
        </p:nvSpPr>
        <p:spPr/>
        <p:txBody>
          <a:bodyPr/>
          <a:lstStyle/>
          <a:p>
            <a:fld id="{C43A440E-7386-3548-A89C-FE3AE9F8A4EA}" type="datetimeFigureOut">
              <a:rPr lang="en-US" smtClean="0"/>
              <a:t>8/8/2025</a:t>
            </a:fld>
            <a:endParaRPr lang="en-US" dirty="0"/>
          </a:p>
        </p:txBody>
      </p:sp>
      <p:sp>
        <p:nvSpPr>
          <p:cNvPr id="5" name="Footer Placeholder 4">
            <a:extLst>
              <a:ext uri="{FF2B5EF4-FFF2-40B4-BE49-F238E27FC236}">
                <a16:creationId xmlns:a16="http://schemas.microsoft.com/office/drawing/2014/main" id="{823EAEEB-F13D-A64B-E16C-20BE079EA53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2EBD06-B92A-5626-12DC-03ECE82A928C}"/>
              </a:ext>
            </a:extLst>
          </p:cNvPr>
          <p:cNvSpPr>
            <a:spLocks noGrp="1"/>
          </p:cNvSpPr>
          <p:nvPr>
            <p:ph type="sldNum" sz="quarter" idx="12"/>
          </p:nvPr>
        </p:nvSpPr>
        <p:spPr/>
        <p:txBody>
          <a:bodyPr/>
          <a:lstStyle/>
          <a:p>
            <a:fld id="{151D7D8D-ABAE-094E-B2CA-C32625DF776A}" type="slidenum">
              <a:rPr lang="en-US" smtClean="0"/>
              <a:t>‹#›</a:t>
            </a:fld>
            <a:endParaRPr lang="en-US" dirty="0"/>
          </a:p>
        </p:txBody>
      </p:sp>
    </p:spTree>
    <p:extLst>
      <p:ext uri="{BB962C8B-B14F-4D97-AF65-F5344CB8AC3E}">
        <p14:creationId xmlns:p14="http://schemas.microsoft.com/office/powerpoint/2010/main" val="72766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DEF75-C469-D382-C4E9-6254B48CEF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D8F2FE-CD96-518A-D6CB-641133F554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BD4DDE-36B8-0525-B749-D0866A2BD365}"/>
              </a:ext>
            </a:extLst>
          </p:cNvPr>
          <p:cNvSpPr>
            <a:spLocks noGrp="1"/>
          </p:cNvSpPr>
          <p:nvPr>
            <p:ph type="dt" sz="half" idx="10"/>
          </p:nvPr>
        </p:nvSpPr>
        <p:spPr/>
        <p:txBody>
          <a:bodyPr/>
          <a:lstStyle/>
          <a:p>
            <a:fld id="{C43A440E-7386-3548-A89C-FE3AE9F8A4EA}" type="datetimeFigureOut">
              <a:rPr lang="en-US" smtClean="0"/>
              <a:t>8/8/2025</a:t>
            </a:fld>
            <a:endParaRPr lang="en-US" dirty="0"/>
          </a:p>
        </p:txBody>
      </p:sp>
      <p:sp>
        <p:nvSpPr>
          <p:cNvPr id="5" name="Footer Placeholder 4">
            <a:extLst>
              <a:ext uri="{FF2B5EF4-FFF2-40B4-BE49-F238E27FC236}">
                <a16:creationId xmlns:a16="http://schemas.microsoft.com/office/drawing/2014/main" id="{FA94DF4D-0F5E-367F-2ED5-56184D93E44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0678DA3-535C-ABF7-54CA-E3BC704B8BA3}"/>
              </a:ext>
            </a:extLst>
          </p:cNvPr>
          <p:cNvSpPr>
            <a:spLocks noGrp="1"/>
          </p:cNvSpPr>
          <p:nvPr>
            <p:ph type="sldNum" sz="quarter" idx="12"/>
          </p:nvPr>
        </p:nvSpPr>
        <p:spPr/>
        <p:txBody>
          <a:bodyPr/>
          <a:lstStyle/>
          <a:p>
            <a:fld id="{151D7D8D-ABAE-094E-B2CA-C32625DF776A}" type="slidenum">
              <a:rPr lang="en-US" smtClean="0"/>
              <a:t>‹#›</a:t>
            </a:fld>
            <a:endParaRPr lang="en-US" dirty="0"/>
          </a:p>
        </p:txBody>
      </p:sp>
    </p:spTree>
    <p:extLst>
      <p:ext uri="{BB962C8B-B14F-4D97-AF65-F5344CB8AC3E}">
        <p14:creationId xmlns:p14="http://schemas.microsoft.com/office/powerpoint/2010/main" val="2725845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05DD8-04C3-9F7E-85B7-93D1209D6F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21ED91-8C6E-2FFF-1F47-F6970BA64C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8EA4D4-9C0D-1E36-83F1-FEF76DBEC3D5}"/>
              </a:ext>
            </a:extLst>
          </p:cNvPr>
          <p:cNvSpPr>
            <a:spLocks noGrp="1"/>
          </p:cNvSpPr>
          <p:nvPr>
            <p:ph type="dt" sz="half" idx="10"/>
          </p:nvPr>
        </p:nvSpPr>
        <p:spPr/>
        <p:txBody>
          <a:bodyPr/>
          <a:lstStyle/>
          <a:p>
            <a:fld id="{C43A440E-7386-3548-A89C-FE3AE9F8A4EA}" type="datetimeFigureOut">
              <a:rPr lang="en-US" smtClean="0"/>
              <a:t>8/8/2025</a:t>
            </a:fld>
            <a:endParaRPr lang="en-US" dirty="0"/>
          </a:p>
        </p:txBody>
      </p:sp>
      <p:sp>
        <p:nvSpPr>
          <p:cNvPr id="5" name="Footer Placeholder 4">
            <a:extLst>
              <a:ext uri="{FF2B5EF4-FFF2-40B4-BE49-F238E27FC236}">
                <a16:creationId xmlns:a16="http://schemas.microsoft.com/office/drawing/2014/main" id="{7AA010EC-3E53-C217-27C1-4CCBF3A4A0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A487682-8116-5C36-F194-FE080C13ABEB}"/>
              </a:ext>
            </a:extLst>
          </p:cNvPr>
          <p:cNvSpPr>
            <a:spLocks noGrp="1"/>
          </p:cNvSpPr>
          <p:nvPr>
            <p:ph type="sldNum" sz="quarter" idx="12"/>
          </p:nvPr>
        </p:nvSpPr>
        <p:spPr/>
        <p:txBody>
          <a:bodyPr/>
          <a:lstStyle/>
          <a:p>
            <a:fld id="{151D7D8D-ABAE-094E-B2CA-C32625DF776A}" type="slidenum">
              <a:rPr lang="en-US" smtClean="0"/>
              <a:t>‹#›</a:t>
            </a:fld>
            <a:endParaRPr lang="en-US" dirty="0"/>
          </a:p>
        </p:txBody>
      </p:sp>
    </p:spTree>
    <p:extLst>
      <p:ext uri="{BB962C8B-B14F-4D97-AF65-F5344CB8AC3E}">
        <p14:creationId xmlns:p14="http://schemas.microsoft.com/office/powerpoint/2010/main" val="1069761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611D3-DBE5-42F3-86FB-8BD690B086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33AA86-43CA-F4C6-13D6-4CE9EB61EC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96AEF74-EDA8-5918-F014-1160302361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023ED8-DFE6-631D-0003-A08374C3F631}"/>
              </a:ext>
            </a:extLst>
          </p:cNvPr>
          <p:cNvSpPr>
            <a:spLocks noGrp="1"/>
          </p:cNvSpPr>
          <p:nvPr>
            <p:ph type="dt" sz="half" idx="10"/>
          </p:nvPr>
        </p:nvSpPr>
        <p:spPr/>
        <p:txBody>
          <a:bodyPr/>
          <a:lstStyle/>
          <a:p>
            <a:fld id="{C43A440E-7386-3548-A89C-FE3AE9F8A4EA}" type="datetimeFigureOut">
              <a:rPr lang="en-US" smtClean="0"/>
              <a:t>8/8/2025</a:t>
            </a:fld>
            <a:endParaRPr lang="en-US" dirty="0"/>
          </a:p>
        </p:txBody>
      </p:sp>
      <p:sp>
        <p:nvSpPr>
          <p:cNvPr id="6" name="Footer Placeholder 5">
            <a:extLst>
              <a:ext uri="{FF2B5EF4-FFF2-40B4-BE49-F238E27FC236}">
                <a16:creationId xmlns:a16="http://schemas.microsoft.com/office/drawing/2014/main" id="{EBD07D9E-97AB-349C-8870-D260F0FA3B8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4B55744-5E63-5683-953B-EABB8374F6F2}"/>
              </a:ext>
            </a:extLst>
          </p:cNvPr>
          <p:cNvSpPr>
            <a:spLocks noGrp="1"/>
          </p:cNvSpPr>
          <p:nvPr>
            <p:ph type="sldNum" sz="quarter" idx="12"/>
          </p:nvPr>
        </p:nvSpPr>
        <p:spPr/>
        <p:txBody>
          <a:bodyPr/>
          <a:lstStyle/>
          <a:p>
            <a:fld id="{151D7D8D-ABAE-094E-B2CA-C32625DF776A}" type="slidenum">
              <a:rPr lang="en-US" smtClean="0"/>
              <a:t>‹#›</a:t>
            </a:fld>
            <a:endParaRPr lang="en-US" dirty="0"/>
          </a:p>
        </p:txBody>
      </p:sp>
    </p:spTree>
    <p:extLst>
      <p:ext uri="{BB962C8B-B14F-4D97-AF65-F5344CB8AC3E}">
        <p14:creationId xmlns:p14="http://schemas.microsoft.com/office/powerpoint/2010/main" val="1576775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9D85B-8026-0211-74A6-5CF8DEA37F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9C2C1-7FC9-207E-F8C5-2E14584891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434117-C3B4-14A8-CF2C-F203D09264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047ED5-4F47-09E4-2461-299FD41D80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95041D-C0B8-0FCE-6066-3A2125125A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4DBF9D-42E9-3F87-55B7-9DE15107DAE6}"/>
              </a:ext>
            </a:extLst>
          </p:cNvPr>
          <p:cNvSpPr>
            <a:spLocks noGrp="1"/>
          </p:cNvSpPr>
          <p:nvPr>
            <p:ph type="dt" sz="half" idx="10"/>
          </p:nvPr>
        </p:nvSpPr>
        <p:spPr/>
        <p:txBody>
          <a:bodyPr/>
          <a:lstStyle/>
          <a:p>
            <a:fld id="{C43A440E-7386-3548-A89C-FE3AE9F8A4EA}" type="datetimeFigureOut">
              <a:rPr lang="en-US" smtClean="0"/>
              <a:t>8/8/2025</a:t>
            </a:fld>
            <a:endParaRPr lang="en-US" dirty="0"/>
          </a:p>
        </p:txBody>
      </p:sp>
      <p:sp>
        <p:nvSpPr>
          <p:cNvPr id="8" name="Footer Placeholder 7">
            <a:extLst>
              <a:ext uri="{FF2B5EF4-FFF2-40B4-BE49-F238E27FC236}">
                <a16:creationId xmlns:a16="http://schemas.microsoft.com/office/drawing/2014/main" id="{B4D2EE46-F36C-8DBA-1749-F1ED303DC6E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3E673C4-5D70-D1E6-A307-58DCEABC4AEB}"/>
              </a:ext>
            </a:extLst>
          </p:cNvPr>
          <p:cNvSpPr>
            <a:spLocks noGrp="1"/>
          </p:cNvSpPr>
          <p:nvPr>
            <p:ph type="sldNum" sz="quarter" idx="12"/>
          </p:nvPr>
        </p:nvSpPr>
        <p:spPr/>
        <p:txBody>
          <a:bodyPr/>
          <a:lstStyle/>
          <a:p>
            <a:fld id="{151D7D8D-ABAE-094E-B2CA-C32625DF776A}" type="slidenum">
              <a:rPr lang="en-US" smtClean="0"/>
              <a:t>‹#›</a:t>
            </a:fld>
            <a:endParaRPr lang="en-US" dirty="0"/>
          </a:p>
        </p:txBody>
      </p:sp>
    </p:spTree>
    <p:extLst>
      <p:ext uri="{BB962C8B-B14F-4D97-AF65-F5344CB8AC3E}">
        <p14:creationId xmlns:p14="http://schemas.microsoft.com/office/powerpoint/2010/main" val="3316879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12DDE-0BA5-D14E-57EA-A598E1C608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D952D7-42DA-4A15-8F65-A3FFE70921F1}"/>
              </a:ext>
            </a:extLst>
          </p:cNvPr>
          <p:cNvSpPr>
            <a:spLocks noGrp="1"/>
          </p:cNvSpPr>
          <p:nvPr>
            <p:ph type="dt" sz="half" idx="10"/>
          </p:nvPr>
        </p:nvSpPr>
        <p:spPr/>
        <p:txBody>
          <a:bodyPr/>
          <a:lstStyle/>
          <a:p>
            <a:fld id="{C43A440E-7386-3548-A89C-FE3AE9F8A4EA}" type="datetimeFigureOut">
              <a:rPr lang="en-US" smtClean="0"/>
              <a:t>8/8/2025</a:t>
            </a:fld>
            <a:endParaRPr lang="en-US" dirty="0"/>
          </a:p>
        </p:txBody>
      </p:sp>
      <p:sp>
        <p:nvSpPr>
          <p:cNvPr id="4" name="Footer Placeholder 3">
            <a:extLst>
              <a:ext uri="{FF2B5EF4-FFF2-40B4-BE49-F238E27FC236}">
                <a16:creationId xmlns:a16="http://schemas.microsoft.com/office/drawing/2014/main" id="{A4D1DCAB-C34A-3CC5-995C-6B753E0AA95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BA39E88-C410-C9DF-E368-7A8257E7AF8A}"/>
              </a:ext>
            </a:extLst>
          </p:cNvPr>
          <p:cNvSpPr>
            <a:spLocks noGrp="1"/>
          </p:cNvSpPr>
          <p:nvPr>
            <p:ph type="sldNum" sz="quarter" idx="12"/>
          </p:nvPr>
        </p:nvSpPr>
        <p:spPr/>
        <p:txBody>
          <a:bodyPr/>
          <a:lstStyle/>
          <a:p>
            <a:fld id="{151D7D8D-ABAE-094E-B2CA-C32625DF776A}" type="slidenum">
              <a:rPr lang="en-US" smtClean="0"/>
              <a:t>‹#›</a:t>
            </a:fld>
            <a:endParaRPr lang="en-US" dirty="0"/>
          </a:p>
        </p:txBody>
      </p:sp>
    </p:spTree>
    <p:extLst>
      <p:ext uri="{BB962C8B-B14F-4D97-AF65-F5344CB8AC3E}">
        <p14:creationId xmlns:p14="http://schemas.microsoft.com/office/powerpoint/2010/main" val="3833828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28B096-8318-D2BD-86A5-05C9EF433254}"/>
              </a:ext>
            </a:extLst>
          </p:cNvPr>
          <p:cNvSpPr>
            <a:spLocks noGrp="1"/>
          </p:cNvSpPr>
          <p:nvPr>
            <p:ph type="dt" sz="half" idx="10"/>
          </p:nvPr>
        </p:nvSpPr>
        <p:spPr/>
        <p:txBody>
          <a:bodyPr/>
          <a:lstStyle/>
          <a:p>
            <a:fld id="{C43A440E-7386-3548-A89C-FE3AE9F8A4EA}" type="datetimeFigureOut">
              <a:rPr lang="en-US" smtClean="0"/>
              <a:t>8/8/2025</a:t>
            </a:fld>
            <a:endParaRPr lang="en-US" dirty="0"/>
          </a:p>
        </p:txBody>
      </p:sp>
      <p:sp>
        <p:nvSpPr>
          <p:cNvPr id="3" name="Footer Placeholder 2">
            <a:extLst>
              <a:ext uri="{FF2B5EF4-FFF2-40B4-BE49-F238E27FC236}">
                <a16:creationId xmlns:a16="http://schemas.microsoft.com/office/drawing/2014/main" id="{F6DC09FE-E990-3EC7-AE65-21DE805F42A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2C2DDEF-8BA6-E912-5D8D-7197EAF317EE}"/>
              </a:ext>
            </a:extLst>
          </p:cNvPr>
          <p:cNvSpPr>
            <a:spLocks noGrp="1"/>
          </p:cNvSpPr>
          <p:nvPr>
            <p:ph type="sldNum" sz="quarter" idx="12"/>
          </p:nvPr>
        </p:nvSpPr>
        <p:spPr/>
        <p:txBody>
          <a:bodyPr/>
          <a:lstStyle/>
          <a:p>
            <a:fld id="{151D7D8D-ABAE-094E-B2CA-C32625DF776A}" type="slidenum">
              <a:rPr lang="en-US" smtClean="0"/>
              <a:t>‹#›</a:t>
            </a:fld>
            <a:endParaRPr lang="en-US" dirty="0"/>
          </a:p>
        </p:txBody>
      </p:sp>
    </p:spTree>
    <p:extLst>
      <p:ext uri="{BB962C8B-B14F-4D97-AF65-F5344CB8AC3E}">
        <p14:creationId xmlns:p14="http://schemas.microsoft.com/office/powerpoint/2010/main" val="3088454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300CB-CD76-584B-7B49-F89353ECDC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5A6E3A-667D-A1FA-1F8C-F26BE39ACF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FF7A2E-26BA-9606-77CC-EA349E7B23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02297E-F1AD-EF53-0685-22AE97CE8C24}"/>
              </a:ext>
            </a:extLst>
          </p:cNvPr>
          <p:cNvSpPr>
            <a:spLocks noGrp="1"/>
          </p:cNvSpPr>
          <p:nvPr>
            <p:ph type="dt" sz="half" idx="10"/>
          </p:nvPr>
        </p:nvSpPr>
        <p:spPr/>
        <p:txBody>
          <a:bodyPr/>
          <a:lstStyle/>
          <a:p>
            <a:fld id="{C43A440E-7386-3548-A89C-FE3AE9F8A4EA}" type="datetimeFigureOut">
              <a:rPr lang="en-US" smtClean="0"/>
              <a:t>8/8/2025</a:t>
            </a:fld>
            <a:endParaRPr lang="en-US" dirty="0"/>
          </a:p>
        </p:txBody>
      </p:sp>
      <p:sp>
        <p:nvSpPr>
          <p:cNvPr id="6" name="Footer Placeholder 5">
            <a:extLst>
              <a:ext uri="{FF2B5EF4-FFF2-40B4-BE49-F238E27FC236}">
                <a16:creationId xmlns:a16="http://schemas.microsoft.com/office/drawing/2014/main" id="{0F444E92-5C3D-718E-30C9-CEBBFD8C6C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D94E70E-5151-4FA6-2603-7AA280BCF334}"/>
              </a:ext>
            </a:extLst>
          </p:cNvPr>
          <p:cNvSpPr>
            <a:spLocks noGrp="1"/>
          </p:cNvSpPr>
          <p:nvPr>
            <p:ph type="sldNum" sz="quarter" idx="12"/>
          </p:nvPr>
        </p:nvSpPr>
        <p:spPr/>
        <p:txBody>
          <a:bodyPr/>
          <a:lstStyle/>
          <a:p>
            <a:fld id="{151D7D8D-ABAE-094E-B2CA-C32625DF776A}" type="slidenum">
              <a:rPr lang="en-US" smtClean="0"/>
              <a:t>‹#›</a:t>
            </a:fld>
            <a:endParaRPr lang="en-US" dirty="0"/>
          </a:p>
        </p:txBody>
      </p:sp>
    </p:spTree>
    <p:extLst>
      <p:ext uri="{BB962C8B-B14F-4D97-AF65-F5344CB8AC3E}">
        <p14:creationId xmlns:p14="http://schemas.microsoft.com/office/powerpoint/2010/main" val="1950204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BA08C-736E-930F-55B6-77533E37C1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C57B4B-55AE-CA84-2D7B-EE8269A4B9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1560818-441B-65ED-C00A-8E80BE4F2A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857B4C-B210-7F1E-D653-CE7FEDE93A2B}"/>
              </a:ext>
            </a:extLst>
          </p:cNvPr>
          <p:cNvSpPr>
            <a:spLocks noGrp="1"/>
          </p:cNvSpPr>
          <p:nvPr>
            <p:ph type="dt" sz="half" idx="10"/>
          </p:nvPr>
        </p:nvSpPr>
        <p:spPr/>
        <p:txBody>
          <a:bodyPr/>
          <a:lstStyle/>
          <a:p>
            <a:fld id="{C43A440E-7386-3548-A89C-FE3AE9F8A4EA}" type="datetimeFigureOut">
              <a:rPr lang="en-US" smtClean="0"/>
              <a:t>8/8/2025</a:t>
            </a:fld>
            <a:endParaRPr lang="en-US" dirty="0"/>
          </a:p>
        </p:txBody>
      </p:sp>
      <p:sp>
        <p:nvSpPr>
          <p:cNvPr id="6" name="Footer Placeholder 5">
            <a:extLst>
              <a:ext uri="{FF2B5EF4-FFF2-40B4-BE49-F238E27FC236}">
                <a16:creationId xmlns:a16="http://schemas.microsoft.com/office/drawing/2014/main" id="{7160066A-0416-DCC7-277E-EF0ECC443CE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CF5E6B9-21BA-F0C6-9E5C-C4B05054C70B}"/>
              </a:ext>
            </a:extLst>
          </p:cNvPr>
          <p:cNvSpPr>
            <a:spLocks noGrp="1"/>
          </p:cNvSpPr>
          <p:nvPr>
            <p:ph type="sldNum" sz="quarter" idx="12"/>
          </p:nvPr>
        </p:nvSpPr>
        <p:spPr/>
        <p:txBody>
          <a:bodyPr/>
          <a:lstStyle/>
          <a:p>
            <a:fld id="{151D7D8D-ABAE-094E-B2CA-C32625DF776A}" type="slidenum">
              <a:rPr lang="en-US" smtClean="0"/>
              <a:t>‹#›</a:t>
            </a:fld>
            <a:endParaRPr lang="en-US" dirty="0"/>
          </a:p>
        </p:txBody>
      </p:sp>
    </p:spTree>
    <p:extLst>
      <p:ext uri="{BB962C8B-B14F-4D97-AF65-F5344CB8AC3E}">
        <p14:creationId xmlns:p14="http://schemas.microsoft.com/office/powerpoint/2010/main" val="852030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334E5-BE3F-4CFC-971F-F2CAB67023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584A16-B53E-179D-D807-998750755E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4F678B-0351-2CA0-568B-7F86D6D28CE6}"/>
              </a:ext>
            </a:extLst>
          </p:cNvPr>
          <p:cNvSpPr>
            <a:spLocks noGrp="1"/>
          </p:cNvSpPr>
          <p:nvPr>
            <p:ph type="dt" sz="half" idx="10"/>
          </p:nvPr>
        </p:nvSpPr>
        <p:spPr/>
        <p:txBody>
          <a:bodyPr/>
          <a:lstStyle/>
          <a:p>
            <a:fld id="{C43A440E-7386-3548-A89C-FE3AE9F8A4EA}" type="datetimeFigureOut">
              <a:rPr lang="en-US" smtClean="0"/>
              <a:t>8/8/2025</a:t>
            </a:fld>
            <a:endParaRPr lang="en-US" dirty="0"/>
          </a:p>
        </p:txBody>
      </p:sp>
      <p:sp>
        <p:nvSpPr>
          <p:cNvPr id="5" name="Footer Placeholder 4">
            <a:extLst>
              <a:ext uri="{FF2B5EF4-FFF2-40B4-BE49-F238E27FC236}">
                <a16:creationId xmlns:a16="http://schemas.microsoft.com/office/drawing/2014/main" id="{89F03D06-10A6-9BB3-E0FD-AE904F725F9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ADAF94-19FF-B8D7-89C7-A41BD94B5074}"/>
              </a:ext>
            </a:extLst>
          </p:cNvPr>
          <p:cNvSpPr>
            <a:spLocks noGrp="1"/>
          </p:cNvSpPr>
          <p:nvPr>
            <p:ph type="sldNum" sz="quarter" idx="12"/>
          </p:nvPr>
        </p:nvSpPr>
        <p:spPr/>
        <p:txBody>
          <a:bodyPr/>
          <a:lstStyle/>
          <a:p>
            <a:fld id="{151D7D8D-ABAE-094E-B2CA-C32625DF776A}" type="slidenum">
              <a:rPr lang="en-US" smtClean="0"/>
              <a:t>‹#›</a:t>
            </a:fld>
            <a:endParaRPr lang="en-US" dirty="0"/>
          </a:p>
        </p:txBody>
      </p:sp>
    </p:spTree>
    <p:extLst>
      <p:ext uri="{BB962C8B-B14F-4D97-AF65-F5344CB8AC3E}">
        <p14:creationId xmlns:p14="http://schemas.microsoft.com/office/powerpoint/2010/main" val="390982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FA4174-9548-CD67-C616-F2EBFF9703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E69572-4DAD-3CFB-3782-ACF6ADFB92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A1AC94-06A0-9E6E-FB04-FCC2555652A3}"/>
              </a:ext>
            </a:extLst>
          </p:cNvPr>
          <p:cNvSpPr>
            <a:spLocks noGrp="1"/>
          </p:cNvSpPr>
          <p:nvPr>
            <p:ph type="dt" sz="half" idx="10"/>
          </p:nvPr>
        </p:nvSpPr>
        <p:spPr/>
        <p:txBody>
          <a:bodyPr/>
          <a:lstStyle/>
          <a:p>
            <a:fld id="{C43A440E-7386-3548-A89C-FE3AE9F8A4EA}" type="datetimeFigureOut">
              <a:rPr lang="en-US" smtClean="0"/>
              <a:t>8/8/2025</a:t>
            </a:fld>
            <a:endParaRPr lang="en-US" dirty="0"/>
          </a:p>
        </p:txBody>
      </p:sp>
      <p:sp>
        <p:nvSpPr>
          <p:cNvPr id="5" name="Footer Placeholder 4">
            <a:extLst>
              <a:ext uri="{FF2B5EF4-FFF2-40B4-BE49-F238E27FC236}">
                <a16:creationId xmlns:a16="http://schemas.microsoft.com/office/drawing/2014/main" id="{6702B20F-8B2F-1FB7-0624-74B20A2112F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0731144-7969-3FD9-81A6-1797FC6146E3}"/>
              </a:ext>
            </a:extLst>
          </p:cNvPr>
          <p:cNvSpPr>
            <a:spLocks noGrp="1"/>
          </p:cNvSpPr>
          <p:nvPr>
            <p:ph type="sldNum" sz="quarter" idx="12"/>
          </p:nvPr>
        </p:nvSpPr>
        <p:spPr/>
        <p:txBody>
          <a:bodyPr/>
          <a:lstStyle/>
          <a:p>
            <a:fld id="{151D7D8D-ABAE-094E-B2CA-C32625DF776A}" type="slidenum">
              <a:rPr lang="en-US" smtClean="0"/>
              <a:t>‹#›</a:t>
            </a:fld>
            <a:endParaRPr lang="en-US" dirty="0"/>
          </a:p>
        </p:txBody>
      </p:sp>
    </p:spTree>
    <p:extLst>
      <p:ext uri="{BB962C8B-B14F-4D97-AF65-F5344CB8AC3E}">
        <p14:creationId xmlns:p14="http://schemas.microsoft.com/office/powerpoint/2010/main" val="3661668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E185FC-21E6-33DD-95FB-6C1B06BBA2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AC530B-04D7-0B71-1B61-7CF61CE21E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C826-6303-B5B3-37C4-F5CD212934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A440E-7386-3548-A89C-FE3AE9F8A4EA}" type="datetimeFigureOut">
              <a:rPr lang="en-US" smtClean="0"/>
              <a:t>8/8/2025</a:t>
            </a:fld>
            <a:endParaRPr lang="en-US" dirty="0"/>
          </a:p>
        </p:txBody>
      </p:sp>
      <p:sp>
        <p:nvSpPr>
          <p:cNvPr id="5" name="Footer Placeholder 4">
            <a:extLst>
              <a:ext uri="{FF2B5EF4-FFF2-40B4-BE49-F238E27FC236}">
                <a16:creationId xmlns:a16="http://schemas.microsoft.com/office/drawing/2014/main" id="{34744862-FE78-9D6D-767A-210A2D61D2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0C4BD5A-0489-4956-8E48-38569F4CC2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1D7D8D-ABAE-094E-B2CA-C32625DF776A}" type="slidenum">
              <a:rPr lang="en-US" smtClean="0"/>
              <a:t>‹#›</a:t>
            </a:fld>
            <a:endParaRPr lang="en-US" dirty="0"/>
          </a:p>
        </p:txBody>
      </p:sp>
    </p:spTree>
    <p:extLst>
      <p:ext uri="{BB962C8B-B14F-4D97-AF65-F5344CB8AC3E}">
        <p14:creationId xmlns:p14="http://schemas.microsoft.com/office/powerpoint/2010/main" val="2615398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18EE157B-6D4A-3D08-0B8F-0265666736D0}"/>
              </a:ext>
            </a:extLst>
          </p:cNvPr>
          <p:cNvPicPr>
            <a:picLocks noChangeAspect="1"/>
          </p:cNvPicPr>
          <p:nvPr/>
        </p:nvPicPr>
        <p:blipFill>
          <a:blip r:embed="rId4"/>
          <a:stretch>
            <a:fillRect/>
          </a:stretch>
        </p:blipFill>
        <p:spPr>
          <a:xfrm>
            <a:off x="9424087" y="5856280"/>
            <a:ext cx="2141838" cy="645485"/>
          </a:xfrm>
          <a:prstGeom prst="rect">
            <a:avLst/>
          </a:prstGeom>
        </p:spPr>
      </p:pic>
      <p:sp>
        <p:nvSpPr>
          <p:cNvPr id="4" name="Rectangle 3">
            <a:extLst>
              <a:ext uri="{FF2B5EF4-FFF2-40B4-BE49-F238E27FC236}">
                <a16:creationId xmlns:a16="http://schemas.microsoft.com/office/drawing/2014/main" id="{4F945E3F-7026-A9A7-1B15-9ACB21B449F4}"/>
              </a:ext>
            </a:extLst>
          </p:cNvPr>
          <p:cNvSpPr/>
          <p:nvPr/>
        </p:nvSpPr>
        <p:spPr>
          <a:xfrm>
            <a:off x="0" y="0"/>
            <a:ext cx="12192000" cy="5500048"/>
          </a:xfrm>
          <a:prstGeom prst="rect">
            <a:avLst/>
          </a:prstGeom>
          <a:solidFill>
            <a:schemeClr val="tx1">
              <a:alpha val="3026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661FB60-7AD6-EA42-6382-F9498C5F352D}"/>
              </a:ext>
            </a:extLst>
          </p:cNvPr>
          <p:cNvSpPr txBox="1"/>
          <p:nvPr/>
        </p:nvSpPr>
        <p:spPr>
          <a:xfrm>
            <a:off x="1112109" y="1558901"/>
            <a:ext cx="10453816" cy="2308324"/>
          </a:xfrm>
          <a:prstGeom prst="rect">
            <a:avLst/>
          </a:prstGeom>
          <a:noFill/>
        </p:spPr>
        <p:txBody>
          <a:bodyPr wrap="square" rtlCol="0">
            <a:spAutoFit/>
          </a:bodyPr>
          <a:lstStyle/>
          <a:p>
            <a:r>
              <a:rPr lang="en-US" sz="4800" b="1" i="1" dirty="0">
                <a:solidFill>
                  <a:schemeClr val="bg1"/>
                </a:solidFill>
                <a:latin typeface="BROTHER-1816-EXTRABOLD-ITALIC" pitchFamily="2" charset="0"/>
              </a:rPr>
              <a:t>RECOVER FROM BRAIN INJURIES,</a:t>
            </a:r>
          </a:p>
          <a:p>
            <a:r>
              <a:rPr lang="en-US" sz="4800" b="1" i="1" dirty="0">
                <a:solidFill>
                  <a:schemeClr val="bg1"/>
                </a:solidFill>
                <a:latin typeface="BROTHER-1816-EXTRABOLD-ITALIC" pitchFamily="2" charset="0"/>
              </a:rPr>
              <a:t>TREAT LEARNING DISABILITIES,</a:t>
            </a:r>
          </a:p>
          <a:p>
            <a:r>
              <a:rPr lang="en-US" sz="4800" b="1" i="1" dirty="0">
                <a:solidFill>
                  <a:schemeClr val="bg1"/>
                </a:solidFill>
                <a:latin typeface="BROTHER-1816-EXTRABOLD-ITALIC" pitchFamily="2" charset="0"/>
              </a:rPr>
              <a:t>COMBAT THE EFFECTS OF AGING.</a:t>
            </a:r>
          </a:p>
        </p:txBody>
      </p:sp>
      <p:sp>
        <p:nvSpPr>
          <p:cNvPr id="8" name="Rectangle 7">
            <a:extLst>
              <a:ext uri="{FF2B5EF4-FFF2-40B4-BE49-F238E27FC236}">
                <a16:creationId xmlns:a16="http://schemas.microsoft.com/office/drawing/2014/main" id="{EA39952E-CE6A-C47C-46BD-35FC39A3F797}"/>
              </a:ext>
            </a:extLst>
          </p:cNvPr>
          <p:cNvSpPr/>
          <p:nvPr/>
        </p:nvSpPr>
        <p:spPr>
          <a:xfrm>
            <a:off x="0" y="5500048"/>
            <a:ext cx="12192000" cy="13579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Blue text on a black background&#10;&#10;Description automatically generated">
            <a:extLst>
              <a:ext uri="{FF2B5EF4-FFF2-40B4-BE49-F238E27FC236}">
                <a16:creationId xmlns:a16="http://schemas.microsoft.com/office/drawing/2014/main" id="{9030AC20-2D20-B6E7-3501-D3D45DC47662}"/>
              </a:ext>
            </a:extLst>
          </p:cNvPr>
          <p:cNvPicPr>
            <a:picLocks noChangeAspect="1"/>
          </p:cNvPicPr>
          <p:nvPr/>
        </p:nvPicPr>
        <p:blipFill>
          <a:blip r:embed="rId5"/>
          <a:stretch>
            <a:fillRect/>
          </a:stretch>
        </p:blipFill>
        <p:spPr>
          <a:xfrm>
            <a:off x="9424087" y="5856281"/>
            <a:ext cx="2141838" cy="645485"/>
          </a:xfrm>
          <a:prstGeom prst="rect">
            <a:avLst/>
          </a:prstGeom>
        </p:spPr>
      </p:pic>
      <p:sp>
        <p:nvSpPr>
          <p:cNvPr id="11" name="TextBox 10">
            <a:extLst>
              <a:ext uri="{FF2B5EF4-FFF2-40B4-BE49-F238E27FC236}">
                <a16:creationId xmlns:a16="http://schemas.microsoft.com/office/drawing/2014/main" id="{8A69A216-F754-95B7-02C4-BAA5267293C9}"/>
              </a:ext>
            </a:extLst>
          </p:cNvPr>
          <p:cNvSpPr txBox="1"/>
          <p:nvPr/>
        </p:nvSpPr>
        <p:spPr>
          <a:xfrm>
            <a:off x="1178010" y="3796273"/>
            <a:ext cx="5815914" cy="369332"/>
          </a:xfrm>
          <a:prstGeom prst="rect">
            <a:avLst/>
          </a:prstGeom>
          <a:noFill/>
        </p:spPr>
        <p:txBody>
          <a:bodyPr wrap="square" rtlCol="0">
            <a:spAutoFit/>
          </a:bodyPr>
          <a:lstStyle/>
          <a:p>
            <a:r>
              <a:rPr lang="en-US" dirty="0">
                <a:solidFill>
                  <a:schemeClr val="bg1">
                    <a:lumMod val="85000"/>
                  </a:schemeClr>
                </a:solidFill>
                <a:latin typeface="Brother 1816" pitchFamily="2" charset="0"/>
              </a:rPr>
              <a:t>REAL Brain Training, NOT Brain Games</a:t>
            </a:r>
          </a:p>
        </p:txBody>
      </p:sp>
      <p:sp>
        <p:nvSpPr>
          <p:cNvPr id="12" name="TextBox 11">
            <a:extLst>
              <a:ext uri="{FF2B5EF4-FFF2-40B4-BE49-F238E27FC236}">
                <a16:creationId xmlns:a16="http://schemas.microsoft.com/office/drawing/2014/main" id="{C630DC9E-202E-7C4A-0764-E167052068AE}"/>
              </a:ext>
            </a:extLst>
          </p:cNvPr>
          <p:cNvSpPr txBox="1"/>
          <p:nvPr/>
        </p:nvSpPr>
        <p:spPr>
          <a:xfrm>
            <a:off x="1145058" y="5886634"/>
            <a:ext cx="4983892" cy="584775"/>
          </a:xfrm>
          <a:prstGeom prst="rect">
            <a:avLst/>
          </a:prstGeom>
          <a:noFill/>
        </p:spPr>
        <p:txBody>
          <a:bodyPr wrap="square" rtlCol="0">
            <a:spAutoFit/>
          </a:bodyPr>
          <a:lstStyle/>
          <a:p>
            <a:r>
              <a:rPr lang="en-US" dirty="0">
                <a:latin typeface="BROTHER-1816-LIGHT" pitchFamily="2" charset="0"/>
              </a:rPr>
              <a:t>Bradley A. Schuyler, Ph.D.</a:t>
            </a:r>
          </a:p>
          <a:p>
            <a:r>
              <a:rPr lang="en-US" sz="1400" i="1" dirty="0">
                <a:latin typeface="BROTHER-1816-LIGHT-ITALIC" pitchFamily="2" charset="0"/>
              </a:rPr>
              <a:t>C.E.O. of TrainMyBrain</a:t>
            </a:r>
          </a:p>
        </p:txBody>
      </p:sp>
    </p:spTree>
    <p:extLst>
      <p:ext uri="{BB962C8B-B14F-4D97-AF65-F5344CB8AC3E}">
        <p14:creationId xmlns:p14="http://schemas.microsoft.com/office/powerpoint/2010/main" val="1706707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0E05FC5-3B09-7284-BFE7-2BDD4CBEEB2E}"/>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84674CA6-B585-E8F0-1334-61D54F9C645C}"/>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50257DD2-1FAD-0B8B-4029-D43E4ACF5C04}"/>
              </a:ext>
            </a:extLst>
          </p:cNvPr>
          <p:cNvSpPr txBox="1"/>
          <p:nvPr/>
        </p:nvSpPr>
        <p:spPr>
          <a:xfrm>
            <a:off x="382924" y="446094"/>
            <a:ext cx="11219937"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Bradley A. Schuyler, Ph.D., Founder and CEO</a:t>
            </a:r>
          </a:p>
        </p:txBody>
      </p:sp>
      <p:sp>
        <p:nvSpPr>
          <p:cNvPr id="11" name="TextBox 10">
            <a:extLst>
              <a:ext uri="{FF2B5EF4-FFF2-40B4-BE49-F238E27FC236}">
                <a16:creationId xmlns:a16="http://schemas.microsoft.com/office/drawing/2014/main" id="{0B9D4FE5-E6ED-1586-BC42-E88589156534}"/>
              </a:ext>
            </a:extLst>
          </p:cNvPr>
          <p:cNvSpPr txBox="1"/>
          <p:nvPr/>
        </p:nvSpPr>
        <p:spPr>
          <a:xfrm>
            <a:off x="621949" y="1654429"/>
            <a:ext cx="10943976" cy="3737946"/>
          </a:xfrm>
          <a:prstGeom prst="rect">
            <a:avLst/>
          </a:prstGeom>
          <a:noFill/>
        </p:spPr>
        <p:txBody>
          <a:bodyPr wrap="square" rtlCol="0">
            <a:spAutoFit/>
          </a:bodyPr>
          <a:lstStyle/>
          <a:p>
            <a:pPr>
              <a:lnSpc>
                <a:spcPct val="150000"/>
              </a:lnSpc>
            </a:pPr>
            <a:r>
              <a:rPr lang="en-US" sz="2000" dirty="0">
                <a:solidFill>
                  <a:schemeClr val="bg1">
                    <a:lumMod val="75000"/>
                  </a:schemeClr>
                </a:solidFill>
                <a:latin typeface="BROTHER-1816-BOOK" pitchFamily="2" charset="0"/>
              </a:rPr>
              <a:t>Dr. Schuyler is a neuropsychologist who has been practicing for over 40 years.  He created one of the first post-acute brain injury rehabilitation programs in the country in 1983 where he began his work with cognitive skills training.  This led to the development of the current beta program, Brain Power, which he has been using in his practice for several years with great success.  Dr. Schuyler has extensive experience working with patients with brain injuries and learning disorders.  Through his work he has identified the critical features which must be incorporated in a cognitive skills training program for it to be maximally effective in promoting brain development.  He is dedicated to removing the barriers that prevent access to this form of treatment.</a:t>
            </a:r>
            <a:endParaRPr lang="en-US" sz="2000" i="1" dirty="0">
              <a:solidFill>
                <a:schemeClr val="bg1"/>
              </a:solidFill>
              <a:latin typeface="BROTHER-1816-MEDIUM-ITALIC" pitchFamily="2" charset="0"/>
            </a:endParaRPr>
          </a:p>
        </p:txBody>
      </p:sp>
      <p:sp>
        <p:nvSpPr>
          <p:cNvPr id="12" name="TextBox 11">
            <a:extLst>
              <a:ext uri="{FF2B5EF4-FFF2-40B4-BE49-F238E27FC236}">
                <a16:creationId xmlns:a16="http://schemas.microsoft.com/office/drawing/2014/main" id="{FE4C1E45-1C12-D726-1925-FE83D2DEC7EA}"/>
              </a:ext>
            </a:extLst>
          </p:cNvPr>
          <p:cNvSpPr txBox="1"/>
          <p:nvPr/>
        </p:nvSpPr>
        <p:spPr>
          <a:xfrm>
            <a:off x="621949" y="6286321"/>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7DA60F01-5576-B976-5ED1-5C503E4180A8}"/>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58015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9786B3-0E23-7D69-75DD-4310D0E580F4}"/>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A990EC00-30EE-8D7D-050E-8B2883B7D794}"/>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B88E0E33-F07E-8111-D84E-7DA5596B91F7}"/>
              </a:ext>
            </a:extLst>
          </p:cNvPr>
          <p:cNvSpPr txBox="1"/>
          <p:nvPr/>
        </p:nvSpPr>
        <p:spPr>
          <a:xfrm>
            <a:off x="510744" y="356235"/>
            <a:ext cx="10453816"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THE PROBLEM: Brain Injuries</a:t>
            </a:r>
          </a:p>
        </p:txBody>
      </p:sp>
      <p:sp>
        <p:nvSpPr>
          <p:cNvPr id="11" name="TextBox 10">
            <a:extLst>
              <a:ext uri="{FF2B5EF4-FFF2-40B4-BE49-F238E27FC236}">
                <a16:creationId xmlns:a16="http://schemas.microsoft.com/office/drawing/2014/main" id="{29D3A8E0-617C-9153-06D7-CB0237C0F6D2}"/>
              </a:ext>
            </a:extLst>
          </p:cNvPr>
          <p:cNvSpPr txBox="1"/>
          <p:nvPr/>
        </p:nvSpPr>
        <p:spPr>
          <a:xfrm>
            <a:off x="621949" y="1642071"/>
            <a:ext cx="5371076" cy="3214213"/>
          </a:xfrm>
          <a:prstGeom prst="rect">
            <a:avLst/>
          </a:prstGeom>
          <a:noFill/>
        </p:spPr>
        <p:txBody>
          <a:bodyPr wrap="square" rtlCol="0">
            <a:spAutoFit/>
          </a:bodyPr>
          <a:lstStyle/>
          <a:p>
            <a:pPr>
              <a:lnSpc>
                <a:spcPct val="150000"/>
              </a:lnSpc>
            </a:pPr>
            <a:r>
              <a:rPr lang="en-US" i="1" dirty="0">
                <a:solidFill>
                  <a:schemeClr val="bg1"/>
                </a:solidFill>
                <a:latin typeface="BROTHER-1816-MEDIUM-ITALIC" pitchFamily="2" charset="0"/>
              </a:rPr>
              <a:t>Traumatic Brain Injuries</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2.8 million people sustain a traumatic brain injury </a:t>
            </a:r>
            <a:r>
              <a:rPr lang="en-US" sz="1700" b="1" i="1" dirty="0">
                <a:solidFill>
                  <a:schemeClr val="bg1">
                    <a:lumMod val="75000"/>
                  </a:schemeClr>
                </a:solidFill>
                <a:latin typeface="BROTHER-1816-MEDIUM-ITALIC" pitchFamily="2" charset="0"/>
              </a:rPr>
              <a:t>EVERY YEAR </a:t>
            </a:r>
            <a:r>
              <a:rPr lang="en-US" sz="1700" dirty="0">
                <a:solidFill>
                  <a:schemeClr val="bg1">
                    <a:lumMod val="75000"/>
                  </a:schemeClr>
                </a:solidFill>
                <a:latin typeface="BROTHER-1816-BOOK" pitchFamily="2" charset="0"/>
              </a:rPr>
              <a:t>in America.</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2.5 million, nearly 90%, are treated and released from the emergency department.  They would be classified as having a mild traumatic brain injury (concussion)</a:t>
            </a:r>
          </a:p>
          <a:p>
            <a:pPr marL="285750" indent="-285750">
              <a:lnSpc>
                <a:spcPct val="150000"/>
              </a:lnSpc>
              <a:buFont typeface="Arial" panose="020B0604020202020204" pitchFamily="34" charset="0"/>
              <a:buChar char="•"/>
            </a:pPr>
            <a:r>
              <a:rPr lang="en-US" sz="1700" b="1" dirty="0">
                <a:solidFill>
                  <a:schemeClr val="bg1">
                    <a:lumMod val="75000"/>
                  </a:schemeClr>
                </a:solidFill>
                <a:latin typeface="BROTHER-1816-BOOK" pitchFamily="2" charset="0"/>
              </a:rPr>
              <a:t>500,000 will have persistent cognitive problems EVERY YEAR</a:t>
            </a:r>
            <a:r>
              <a:rPr lang="en-US" sz="1700" dirty="0">
                <a:solidFill>
                  <a:schemeClr val="bg1">
                    <a:lumMod val="75000"/>
                  </a:schemeClr>
                </a:solidFill>
                <a:latin typeface="BROTHER-1816-BOOK" pitchFamily="2" charset="0"/>
              </a:rPr>
              <a:t>.</a:t>
            </a:r>
          </a:p>
        </p:txBody>
      </p:sp>
      <p:sp>
        <p:nvSpPr>
          <p:cNvPr id="12" name="TextBox 11">
            <a:extLst>
              <a:ext uri="{FF2B5EF4-FFF2-40B4-BE49-F238E27FC236}">
                <a16:creationId xmlns:a16="http://schemas.microsoft.com/office/drawing/2014/main" id="{5D5D1031-B2F2-8BA7-4203-17D99BFA64B0}"/>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E0CED551-2A9B-2D0E-636C-73E6A6A30286}"/>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
        <p:nvSpPr>
          <p:cNvPr id="2" name="TextBox 1">
            <a:extLst>
              <a:ext uri="{FF2B5EF4-FFF2-40B4-BE49-F238E27FC236}">
                <a16:creationId xmlns:a16="http://schemas.microsoft.com/office/drawing/2014/main" id="{E2E24352-A7CD-184B-D0BA-9431D5A1DFCD}"/>
              </a:ext>
            </a:extLst>
          </p:cNvPr>
          <p:cNvSpPr txBox="1"/>
          <p:nvPr/>
        </p:nvSpPr>
        <p:spPr>
          <a:xfrm>
            <a:off x="7142212" y="1642071"/>
            <a:ext cx="3731734" cy="2027863"/>
          </a:xfrm>
          <a:prstGeom prst="rect">
            <a:avLst/>
          </a:prstGeom>
          <a:noFill/>
        </p:spPr>
        <p:txBody>
          <a:bodyPr wrap="square" rtlCol="0">
            <a:spAutoFit/>
          </a:bodyPr>
          <a:lstStyle/>
          <a:p>
            <a:pPr>
              <a:lnSpc>
                <a:spcPct val="150000"/>
              </a:lnSpc>
            </a:pPr>
            <a:r>
              <a:rPr lang="en-US" i="1" dirty="0">
                <a:solidFill>
                  <a:schemeClr val="bg1"/>
                </a:solidFill>
                <a:latin typeface="BROTHER-1816-MEDIUM-ITALIC" pitchFamily="2" charset="0"/>
              </a:rPr>
              <a:t>Stroke</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795,000 people have a stroke </a:t>
            </a:r>
            <a:r>
              <a:rPr lang="en-US" sz="1700" b="1" i="1" dirty="0">
                <a:solidFill>
                  <a:schemeClr val="bg1">
                    <a:lumMod val="75000"/>
                  </a:schemeClr>
                </a:solidFill>
                <a:latin typeface="BROTHER-1816-MEDIUM-ITALIC" pitchFamily="2" charset="0"/>
              </a:rPr>
              <a:t>EVERY YEAR </a:t>
            </a:r>
            <a:r>
              <a:rPr lang="en-US" sz="1700" dirty="0">
                <a:solidFill>
                  <a:schemeClr val="bg1">
                    <a:lumMod val="75000"/>
                  </a:schemeClr>
                </a:solidFill>
                <a:latin typeface="BROTHER-1816-BOOK" pitchFamily="2" charset="0"/>
              </a:rPr>
              <a:t>in America.</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34% (270,300) are younger than 65 years of age.</a:t>
            </a:r>
          </a:p>
        </p:txBody>
      </p:sp>
      <p:cxnSp>
        <p:nvCxnSpPr>
          <p:cNvPr id="3" name="Straight Connector 2">
            <a:extLst>
              <a:ext uri="{FF2B5EF4-FFF2-40B4-BE49-F238E27FC236}">
                <a16:creationId xmlns:a16="http://schemas.microsoft.com/office/drawing/2014/main" id="{4CBC9011-10D8-255E-AF3A-B0BF079FE0E5}"/>
              </a:ext>
            </a:extLst>
          </p:cNvPr>
          <p:cNvCxnSpPr>
            <a:cxnSpLocks/>
          </p:cNvCxnSpPr>
          <p:nvPr/>
        </p:nvCxnSpPr>
        <p:spPr>
          <a:xfrm>
            <a:off x="6647942" y="1754657"/>
            <a:ext cx="0" cy="4015124"/>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53411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989A47-BE2E-EF50-CC12-C534E4657150}"/>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69C6FC5F-A396-AA71-7BE3-F63E63661EA7}"/>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754DFBE2-B790-25B0-6C18-5CD563089E8F}"/>
              </a:ext>
            </a:extLst>
          </p:cNvPr>
          <p:cNvSpPr txBox="1"/>
          <p:nvPr/>
        </p:nvSpPr>
        <p:spPr>
          <a:xfrm>
            <a:off x="510744" y="356235"/>
            <a:ext cx="10453816"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THE PROBLEM: Learning Disorders</a:t>
            </a:r>
          </a:p>
        </p:txBody>
      </p:sp>
      <p:sp>
        <p:nvSpPr>
          <p:cNvPr id="11" name="TextBox 10">
            <a:extLst>
              <a:ext uri="{FF2B5EF4-FFF2-40B4-BE49-F238E27FC236}">
                <a16:creationId xmlns:a16="http://schemas.microsoft.com/office/drawing/2014/main" id="{24CDD19C-8A39-5FFD-C187-006C51A781EF}"/>
              </a:ext>
            </a:extLst>
          </p:cNvPr>
          <p:cNvSpPr txBox="1"/>
          <p:nvPr/>
        </p:nvSpPr>
        <p:spPr>
          <a:xfrm>
            <a:off x="621949" y="1654429"/>
            <a:ext cx="6417278" cy="3574440"/>
          </a:xfrm>
          <a:prstGeom prst="rect">
            <a:avLst/>
          </a:prstGeom>
          <a:noFill/>
        </p:spPr>
        <p:txBody>
          <a:bodyPr wrap="square" rtlCol="0">
            <a:spAutoFit/>
          </a:bodyPr>
          <a:lstStyle/>
          <a:p>
            <a:pPr>
              <a:lnSpc>
                <a:spcPct val="150000"/>
              </a:lnSpc>
            </a:pPr>
            <a:r>
              <a:rPr lang="en-US" sz="1700" i="1" dirty="0">
                <a:solidFill>
                  <a:schemeClr val="bg1"/>
                </a:solidFill>
                <a:latin typeface="BROTHER-1816-MEDIUM-ITALIC" pitchFamily="2" charset="0"/>
              </a:rPr>
              <a:t>Out of 49.5 million school age children in the United States</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Over 34 million (69%) are below basic in reading</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Over 38 million (78%) are below basic in math</a:t>
            </a:r>
          </a:p>
          <a:p>
            <a:pPr marL="285750" indent="-285750">
              <a:lnSpc>
                <a:spcPct val="150000"/>
              </a:lnSpc>
              <a:buFont typeface="Arial" panose="020B0604020202020204" pitchFamily="34" charset="0"/>
              <a:buChar char="•"/>
            </a:pPr>
            <a:endParaRPr lang="en-US" sz="1700" dirty="0">
              <a:solidFill>
                <a:schemeClr val="bg1">
                  <a:lumMod val="75000"/>
                </a:schemeClr>
              </a:solidFill>
              <a:latin typeface="BROTHER-1816-BOOK" pitchFamily="2" charset="0"/>
            </a:endParaRPr>
          </a:p>
          <a:p>
            <a:pPr>
              <a:lnSpc>
                <a:spcPct val="150000"/>
              </a:lnSpc>
            </a:pPr>
            <a:r>
              <a:rPr lang="en-US" sz="1700" dirty="0">
                <a:solidFill>
                  <a:schemeClr val="bg1">
                    <a:lumMod val="75000"/>
                  </a:schemeClr>
                </a:solidFill>
                <a:latin typeface="BROTHER-1816-BOOK" pitchFamily="2" charset="0"/>
              </a:rPr>
              <a:t>7.5 million children receive special education services (15% of public-school students).</a:t>
            </a:r>
          </a:p>
          <a:p>
            <a:pPr>
              <a:lnSpc>
                <a:spcPct val="150000"/>
              </a:lnSpc>
            </a:pPr>
            <a:endParaRPr lang="en-US" sz="1700" i="1" dirty="0">
              <a:solidFill>
                <a:schemeClr val="bg1">
                  <a:lumMod val="75000"/>
                </a:schemeClr>
              </a:solidFill>
              <a:latin typeface="BROTHER-1816-BOOK" pitchFamily="2" charset="0"/>
            </a:endParaRPr>
          </a:p>
          <a:p>
            <a:pPr>
              <a:lnSpc>
                <a:spcPct val="150000"/>
              </a:lnSpc>
            </a:pPr>
            <a:r>
              <a:rPr lang="en-US" sz="1700" i="1" dirty="0">
                <a:solidFill>
                  <a:schemeClr val="bg1"/>
                </a:solidFill>
                <a:latin typeface="BROTHER-1816-MEDIUM-ITALIC" pitchFamily="2" charset="0"/>
              </a:rPr>
              <a:t>Over 27 million children DO NOT QUALIFY for services.  TrainMyBrain can help all of them.</a:t>
            </a:r>
          </a:p>
        </p:txBody>
      </p:sp>
      <p:sp>
        <p:nvSpPr>
          <p:cNvPr id="12" name="TextBox 11">
            <a:extLst>
              <a:ext uri="{FF2B5EF4-FFF2-40B4-BE49-F238E27FC236}">
                <a16:creationId xmlns:a16="http://schemas.microsoft.com/office/drawing/2014/main" id="{8DA922C5-2FF4-9EF5-E8F9-9C2AA011AE7F}"/>
              </a:ext>
            </a:extLst>
          </p:cNvPr>
          <p:cNvSpPr txBox="1"/>
          <p:nvPr/>
        </p:nvSpPr>
        <p:spPr>
          <a:xfrm>
            <a:off x="621949" y="6286321"/>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970ECC04-65BA-F432-7B77-4B92B2AF5AF0}"/>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
        <p:nvSpPr>
          <p:cNvPr id="2" name="TextBox 1">
            <a:extLst>
              <a:ext uri="{FF2B5EF4-FFF2-40B4-BE49-F238E27FC236}">
                <a16:creationId xmlns:a16="http://schemas.microsoft.com/office/drawing/2014/main" id="{B864EFF9-4CC7-B879-DA53-93B4EAB4A977}"/>
              </a:ext>
            </a:extLst>
          </p:cNvPr>
          <p:cNvSpPr txBox="1"/>
          <p:nvPr/>
        </p:nvSpPr>
        <p:spPr>
          <a:xfrm>
            <a:off x="7587048" y="1754657"/>
            <a:ext cx="4118919" cy="3539430"/>
          </a:xfrm>
          <a:prstGeom prst="rect">
            <a:avLst/>
          </a:prstGeom>
          <a:noFill/>
        </p:spPr>
        <p:txBody>
          <a:bodyPr wrap="square" rtlCol="0">
            <a:spAutoFit/>
          </a:bodyPr>
          <a:lstStyle/>
          <a:p>
            <a:r>
              <a:rPr lang="en-US" sz="1600" dirty="0">
                <a:solidFill>
                  <a:schemeClr val="bg1">
                    <a:lumMod val="75000"/>
                  </a:schemeClr>
                </a:solidFill>
                <a:latin typeface="BROTHER-1816-BOOK" pitchFamily="2" charset="0"/>
              </a:rPr>
              <a:t>Students with learning disabilities drop out of high school at nearly three times the rate of all students.</a:t>
            </a:r>
          </a:p>
          <a:p>
            <a:endParaRPr lang="en-US" sz="1600" dirty="0">
              <a:solidFill>
                <a:schemeClr val="bg1">
                  <a:lumMod val="75000"/>
                </a:schemeClr>
              </a:solidFill>
              <a:latin typeface="BROTHER-1816-BOOK" pitchFamily="2" charset="0"/>
            </a:endParaRPr>
          </a:p>
          <a:p>
            <a:endParaRPr lang="en-US" sz="1600" dirty="0">
              <a:solidFill>
                <a:schemeClr val="bg1">
                  <a:lumMod val="75000"/>
                </a:schemeClr>
              </a:solidFill>
              <a:latin typeface="BROTHER-1816-BOOK" pitchFamily="2" charset="0"/>
            </a:endParaRPr>
          </a:p>
          <a:p>
            <a:r>
              <a:rPr lang="en-US" sz="1600" dirty="0">
                <a:solidFill>
                  <a:schemeClr val="bg1">
                    <a:lumMod val="75000"/>
                  </a:schemeClr>
                </a:solidFill>
                <a:latin typeface="BROTHER-1816-BOOK" pitchFamily="2" charset="0"/>
              </a:rPr>
              <a:t>Only 46% of working-age adults with learning disabilities are employed compared with adults who do not have learning disabilities.</a:t>
            </a:r>
          </a:p>
          <a:p>
            <a:endParaRPr lang="en-US" sz="1600" dirty="0">
              <a:solidFill>
                <a:schemeClr val="bg1">
                  <a:lumMod val="75000"/>
                </a:schemeClr>
              </a:solidFill>
              <a:latin typeface="BROTHER-1816-BOOK" pitchFamily="2" charset="0"/>
            </a:endParaRPr>
          </a:p>
          <a:p>
            <a:endParaRPr lang="en-US" sz="1600" dirty="0">
              <a:solidFill>
                <a:schemeClr val="bg1">
                  <a:lumMod val="75000"/>
                </a:schemeClr>
              </a:solidFill>
              <a:latin typeface="BROTHER-1816-BOOK" pitchFamily="2" charset="0"/>
            </a:endParaRPr>
          </a:p>
          <a:p>
            <a:r>
              <a:rPr lang="en-US" sz="1600" dirty="0">
                <a:solidFill>
                  <a:schemeClr val="bg1">
                    <a:lumMod val="75000"/>
                  </a:schemeClr>
                </a:solidFill>
                <a:latin typeface="BROTHER-1816-BOOK" pitchFamily="2" charset="0"/>
              </a:rPr>
              <a:t>Un-addressed learning and attention issues contribute to the</a:t>
            </a:r>
            <a:br>
              <a:rPr lang="en-US" sz="1600" dirty="0">
                <a:solidFill>
                  <a:schemeClr val="bg1">
                    <a:lumMod val="75000"/>
                  </a:schemeClr>
                </a:solidFill>
                <a:latin typeface="BROTHER-1816-BOOK" pitchFamily="2" charset="0"/>
              </a:rPr>
            </a:br>
            <a:r>
              <a:rPr lang="en-US" sz="1600" dirty="0">
                <a:solidFill>
                  <a:schemeClr val="bg1">
                    <a:lumMod val="75000"/>
                  </a:schemeClr>
                </a:solidFill>
                <a:latin typeface="BROTHER-1816-BOOK" pitchFamily="2" charset="0"/>
              </a:rPr>
              <a:t>school-to-prison pipeline.</a:t>
            </a:r>
          </a:p>
        </p:txBody>
      </p:sp>
      <p:cxnSp>
        <p:nvCxnSpPr>
          <p:cNvPr id="3" name="Straight Connector 2">
            <a:extLst>
              <a:ext uri="{FF2B5EF4-FFF2-40B4-BE49-F238E27FC236}">
                <a16:creationId xmlns:a16="http://schemas.microsoft.com/office/drawing/2014/main" id="{FAAFEC42-3648-27B5-0CBF-C36AB5C6EF07}"/>
              </a:ext>
            </a:extLst>
          </p:cNvPr>
          <p:cNvCxnSpPr>
            <a:cxnSpLocks/>
          </p:cNvCxnSpPr>
          <p:nvPr/>
        </p:nvCxnSpPr>
        <p:spPr>
          <a:xfrm>
            <a:off x="7587048" y="2755556"/>
            <a:ext cx="4143633"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2E3367DB-25B1-A62E-A172-8558807358C1}"/>
              </a:ext>
            </a:extLst>
          </p:cNvPr>
          <p:cNvCxnSpPr>
            <a:cxnSpLocks/>
          </p:cNvCxnSpPr>
          <p:nvPr/>
        </p:nvCxnSpPr>
        <p:spPr>
          <a:xfrm>
            <a:off x="7587048" y="4217772"/>
            <a:ext cx="4143633" cy="0"/>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480673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914B1E3-96DC-3E1F-612F-10FFDE75D1C7}"/>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B0F9A428-0CC5-7EE4-6967-D81A68A7F6B8}"/>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5E6B6DB1-2510-B593-CC9A-37FFAB8F919D}"/>
              </a:ext>
            </a:extLst>
          </p:cNvPr>
          <p:cNvSpPr txBox="1"/>
          <p:nvPr/>
        </p:nvSpPr>
        <p:spPr>
          <a:xfrm>
            <a:off x="510744" y="356235"/>
            <a:ext cx="10453816"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Barriers to Treatment</a:t>
            </a:r>
          </a:p>
        </p:txBody>
      </p:sp>
      <p:sp>
        <p:nvSpPr>
          <p:cNvPr id="11" name="TextBox 10">
            <a:extLst>
              <a:ext uri="{FF2B5EF4-FFF2-40B4-BE49-F238E27FC236}">
                <a16:creationId xmlns:a16="http://schemas.microsoft.com/office/drawing/2014/main" id="{6E3C451D-8A66-1787-D857-63514E789978}"/>
              </a:ext>
            </a:extLst>
          </p:cNvPr>
          <p:cNvSpPr txBox="1"/>
          <p:nvPr/>
        </p:nvSpPr>
        <p:spPr>
          <a:xfrm>
            <a:off x="621949" y="2321699"/>
            <a:ext cx="5354596" cy="239719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Special education services are often very limited (e.g. 30 minutes of tutoring twice a week in a small group).</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Few families can afford private tutoring.</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Regardless, tutoring does not treat the cognitive problems that cause learning problems.</a:t>
            </a:r>
          </a:p>
        </p:txBody>
      </p:sp>
      <p:sp>
        <p:nvSpPr>
          <p:cNvPr id="12" name="TextBox 11">
            <a:extLst>
              <a:ext uri="{FF2B5EF4-FFF2-40B4-BE49-F238E27FC236}">
                <a16:creationId xmlns:a16="http://schemas.microsoft.com/office/drawing/2014/main" id="{E5A6EED2-F981-B95D-585A-65BCEC340A22}"/>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sp>
        <p:nvSpPr>
          <p:cNvPr id="2" name="TextBox 1">
            <a:extLst>
              <a:ext uri="{FF2B5EF4-FFF2-40B4-BE49-F238E27FC236}">
                <a16:creationId xmlns:a16="http://schemas.microsoft.com/office/drawing/2014/main" id="{0688A186-D576-62DF-6F9C-FF6C9E41E94A}"/>
              </a:ext>
            </a:extLst>
          </p:cNvPr>
          <p:cNvSpPr txBox="1"/>
          <p:nvPr/>
        </p:nvSpPr>
        <p:spPr>
          <a:xfrm>
            <a:off x="6858004" y="2259915"/>
            <a:ext cx="4448436" cy="200478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Insurance covers limited outpatient treatment.</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Often no more than 10-12 treatment sessions are covered when 3-6 months of daily treatment is actually needed.</a:t>
            </a:r>
          </a:p>
        </p:txBody>
      </p:sp>
      <p:cxnSp>
        <p:nvCxnSpPr>
          <p:cNvPr id="4" name="Straight Connector 3">
            <a:extLst>
              <a:ext uri="{FF2B5EF4-FFF2-40B4-BE49-F238E27FC236}">
                <a16:creationId xmlns:a16="http://schemas.microsoft.com/office/drawing/2014/main" id="{3929AE9D-D5AC-BD2D-9679-C17828A6C598}"/>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
        <p:nvSpPr>
          <p:cNvPr id="5" name="TextBox 4">
            <a:extLst>
              <a:ext uri="{FF2B5EF4-FFF2-40B4-BE49-F238E27FC236}">
                <a16:creationId xmlns:a16="http://schemas.microsoft.com/office/drawing/2014/main" id="{7B2AD293-A22A-27CC-EFD0-FDF486788A8F}"/>
              </a:ext>
            </a:extLst>
          </p:cNvPr>
          <p:cNvSpPr txBox="1"/>
          <p:nvPr/>
        </p:nvSpPr>
        <p:spPr>
          <a:xfrm>
            <a:off x="593115" y="1729523"/>
            <a:ext cx="4889159" cy="369332"/>
          </a:xfrm>
          <a:prstGeom prst="rect">
            <a:avLst/>
          </a:prstGeom>
          <a:noFill/>
        </p:spPr>
        <p:txBody>
          <a:bodyPr wrap="square" rtlCol="0">
            <a:spAutoFit/>
          </a:bodyPr>
          <a:lstStyle/>
          <a:p>
            <a:r>
              <a:rPr lang="en-US" b="1" dirty="0">
                <a:solidFill>
                  <a:schemeClr val="bg1"/>
                </a:solidFill>
                <a:latin typeface="Brother 1816" pitchFamily="2" charset="0"/>
              </a:rPr>
              <a:t>Learning Disorders</a:t>
            </a:r>
          </a:p>
        </p:txBody>
      </p:sp>
      <p:sp>
        <p:nvSpPr>
          <p:cNvPr id="9" name="TextBox 8">
            <a:extLst>
              <a:ext uri="{FF2B5EF4-FFF2-40B4-BE49-F238E27FC236}">
                <a16:creationId xmlns:a16="http://schemas.microsoft.com/office/drawing/2014/main" id="{B16BCF46-E719-119D-1642-D5F708E27CA5}"/>
              </a:ext>
            </a:extLst>
          </p:cNvPr>
          <p:cNvSpPr txBox="1"/>
          <p:nvPr/>
        </p:nvSpPr>
        <p:spPr>
          <a:xfrm>
            <a:off x="6858002" y="1715207"/>
            <a:ext cx="4889159" cy="369332"/>
          </a:xfrm>
          <a:prstGeom prst="rect">
            <a:avLst/>
          </a:prstGeom>
          <a:noFill/>
        </p:spPr>
        <p:txBody>
          <a:bodyPr wrap="square" rtlCol="0">
            <a:spAutoFit/>
          </a:bodyPr>
          <a:lstStyle/>
          <a:p>
            <a:r>
              <a:rPr lang="en-US" b="1" dirty="0">
                <a:solidFill>
                  <a:schemeClr val="bg1"/>
                </a:solidFill>
                <a:latin typeface="Brother 1816" pitchFamily="2" charset="0"/>
              </a:rPr>
              <a:t>Brain Injuries</a:t>
            </a:r>
          </a:p>
        </p:txBody>
      </p:sp>
      <p:sp>
        <p:nvSpPr>
          <p:cNvPr id="3" name="TextBox 2">
            <a:extLst>
              <a:ext uri="{FF2B5EF4-FFF2-40B4-BE49-F238E27FC236}">
                <a16:creationId xmlns:a16="http://schemas.microsoft.com/office/drawing/2014/main" id="{69BA5974-7571-057D-C77E-8864F4A7777A}"/>
              </a:ext>
            </a:extLst>
          </p:cNvPr>
          <p:cNvSpPr txBox="1"/>
          <p:nvPr/>
        </p:nvSpPr>
        <p:spPr>
          <a:xfrm>
            <a:off x="725296" y="5035834"/>
            <a:ext cx="8124132" cy="954107"/>
          </a:xfrm>
          <a:prstGeom prst="rect">
            <a:avLst/>
          </a:prstGeom>
          <a:noFill/>
        </p:spPr>
        <p:txBody>
          <a:bodyPr wrap="square" rtlCol="0">
            <a:spAutoFit/>
          </a:bodyPr>
          <a:lstStyle/>
          <a:p>
            <a:r>
              <a:rPr lang="en-US" dirty="0">
                <a:solidFill>
                  <a:schemeClr val="bg1"/>
                </a:solidFill>
              </a:rPr>
              <a:t>Effective treatments are expensive. Inexpensive treatments are not effective.  </a:t>
            </a:r>
          </a:p>
          <a:p>
            <a:endParaRPr lang="en-US" dirty="0">
              <a:solidFill>
                <a:schemeClr val="bg1"/>
              </a:solidFill>
            </a:endParaRPr>
          </a:p>
          <a:p>
            <a:r>
              <a:rPr lang="en-US" sz="2000" b="1" dirty="0">
                <a:solidFill>
                  <a:schemeClr val="bg1"/>
                </a:solidFill>
              </a:rPr>
              <a:t>TrainMyBrain is the only treatment that is both effective and inexpensive.</a:t>
            </a:r>
          </a:p>
        </p:txBody>
      </p:sp>
      <p:cxnSp>
        <p:nvCxnSpPr>
          <p:cNvPr id="8" name="Straight Connector 7">
            <a:extLst>
              <a:ext uri="{FF2B5EF4-FFF2-40B4-BE49-F238E27FC236}">
                <a16:creationId xmlns:a16="http://schemas.microsoft.com/office/drawing/2014/main" id="{EAC7A479-3D2E-2B28-57C0-C3E9FB2FA368}"/>
              </a:ext>
            </a:extLst>
          </p:cNvPr>
          <p:cNvCxnSpPr>
            <a:cxnSpLocks/>
          </p:cNvCxnSpPr>
          <p:nvPr/>
        </p:nvCxnSpPr>
        <p:spPr>
          <a:xfrm>
            <a:off x="6400808" y="1878227"/>
            <a:ext cx="0" cy="2840667"/>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878014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38127F-03AF-16E4-4636-352149AA834D}"/>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DF610758-8A1D-B23D-B802-4C02ADC5601A}"/>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11" name="TextBox 10">
            <a:extLst>
              <a:ext uri="{FF2B5EF4-FFF2-40B4-BE49-F238E27FC236}">
                <a16:creationId xmlns:a16="http://schemas.microsoft.com/office/drawing/2014/main" id="{8176BA23-275D-8273-9322-4861A1EE19FC}"/>
              </a:ext>
            </a:extLst>
          </p:cNvPr>
          <p:cNvSpPr txBox="1"/>
          <p:nvPr/>
        </p:nvSpPr>
        <p:spPr>
          <a:xfrm>
            <a:off x="453078" y="2624145"/>
            <a:ext cx="11228178" cy="2626104"/>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sz="1700" dirty="0">
                <a:solidFill>
                  <a:schemeClr val="bg1">
                    <a:lumMod val="75000"/>
                  </a:schemeClr>
                </a:solidFill>
                <a:latin typeface="BROTHER-1816-BOOK" pitchFamily="2" charset="0"/>
              </a:rPr>
              <a:t>The solution is called </a:t>
            </a:r>
            <a:r>
              <a:rPr lang="en-US" sz="1700" b="1" i="1" dirty="0">
                <a:solidFill>
                  <a:schemeClr val="bg1"/>
                </a:solidFill>
                <a:latin typeface="Brother 1816" pitchFamily="2" charset="0"/>
              </a:rPr>
              <a:t>Cognitive Skills Training (CST) </a:t>
            </a:r>
            <a:r>
              <a:rPr lang="en-US" sz="1700" dirty="0">
                <a:solidFill>
                  <a:schemeClr val="bg1">
                    <a:lumMod val="75000"/>
                  </a:schemeClr>
                </a:solidFill>
                <a:latin typeface="BROTHER-1816-BOOK" pitchFamily="2" charset="0"/>
              </a:rPr>
              <a:t>and was first developed to treat brain injuries. </a:t>
            </a:r>
          </a:p>
          <a:p>
            <a:pPr marL="285750" indent="-285750">
              <a:lnSpc>
                <a:spcPct val="200000"/>
              </a:lnSpc>
              <a:buFont typeface="Arial" panose="020B0604020202020204" pitchFamily="34" charset="0"/>
              <a:buChar char="•"/>
            </a:pPr>
            <a:r>
              <a:rPr lang="en-US" sz="1700" dirty="0">
                <a:solidFill>
                  <a:schemeClr val="bg1">
                    <a:lumMod val="75000"/>
                  </a:schemeClr>
                </a:solidFill>
                <a:latin typeface="BROTHER-1816-BOOK" pitchFamily="2" charset="0"/>
              </a:rPr>
              <a:t>CST involves engaging in activities designed specifically to promote brain development and strengthen one or more cognitive skills, the mental processes our brains use to think and learn.  </a:t>
            </a:r>
          </a:p>
          <a:p>
            <a:pPr marL="285750" indent="-285750">
              <a:lnSpc>
                <a:spcPct val="200000"/>
              </a:lnSpc>
              <a:buFont typeface="Arial" panose="020B0604020202020204" pitchFamily="34" charset="0"/>
              <a:buChar char="•"/>
            </a:pPr>
            <a:r>
              <a:rPr lang="en-US" sz="1700" b="1" i="1" dirty="0">
                <a:solidFill>
                  <a:schemeClr val="bg1"/>
                </a:solidFill>
                <a:latin typeface="Brother 1816" pitchFamily="2" charset="0"/>
              </a:rPr>
              <a:t>TrainMyBrain</a:t>
            </a:r>
            <a:r>
              <a:rPr lang="en-US" sz="1700" dirty="0">
                <a:solidFill>
                  <a:schemeClr val="bg1">
                    <a:lumMod val="75000"/>
                  </a:schemeClr>
                </a:solidFill>
                <a:latin typeface="BROTHER-1816-BOOK" pitchFamily="2" charset="0"/>
              </a:rPr>
              <a:t> has been developed to be effective in treating both brain injuries and learning disorders. </a:t>
            </a:r>
          </a:p>
          <a:p>
            <a:pPr marL="285750" indent="-285750">
              <a:lnSpc>
                <a:spcPct val="200000"/>
              </a:lnSpc>
              <a:buFont typeface="Arial" panose="020B0604020202020204" pitchFamily="34" charset="0"/>
              <a:buChar char="•"/>
            </a:pPr>
            <a:r>
              <a:rPr lang="en-US" sz="1700" b="1" i="1" dirty="0">
                <a:solidFill>
                  <a:schemeClr val="bg1"/>
                </a:solidFill>
                <a:latin typeface="Brother 1816" pitchFamily="2" charset="0"/>
              </a:rPr>
              <a:t>No other program offers all the features of TrainMyBrain. </a:t>
            </a:r>
          </a:p>
        </p:txBody>
      </p:sp>
      <p:sp>
        <p:nvSpPr>
          <p:cNvPr id="12" name="TextBox 11">
            <a:extLst>
              <a:ext uri="{FF2B5EF4-FFF2-40B4-BE49-F238E27FC236}">
                <a16:creationId xmlns:a16="http://schemas.microsoft.com/office/drawing/2014/main" id="{1258602A-DD22-703B-1C4F-289699ECFC8E}"/>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sp>
        <p:nvSpPr>
          <p:cNvPr id="2" name="TextBox 1">
            <a:extLst>
              <a:ext uri="{FF2B5EF4-FFF2-40B4-BE49-F238E27FC236}">
                <a16:creationId xmlns:a16="http://schemas.microsoft.com/office/drawing/2014/main" id="{0820BA47-DCC8-C236-92BE-F41369BA39AA}"/>
              </a:ext>
            </a:extLst>
          </p:cNvPr>
          <p:cNvSpPr txBox="1"/>
          <p:nvPr/>
        </p:nvSpPr>
        <p:spPr>
          <a:xfrm>
            <a:off x="510744" y="384901"/>
            <a:ext cx="5296932" cy="1692771"/>
          </a:xfrm>
          <a:prstGeom prst="rect">
            <a:avLst/>
          </a:prstGeom>
          <a:noFill/>
        </p:spPr>
        <p:txBody>
          <a:bodyPr wrap="square" rtlCol="0">
            <a:spAutoFit/>
          </a:bodyPr>
          <a:lstStyle/>
          <a:p>
            <a:r>
              <a:rPr lang="en-US" sz="3800" b="1" i="1" dirty="0">
                <a:solidFill>
                  <a:schemeClr val="bg1"/>
                </a:solidFill>
                <a:latin typeface="BROTHER-1816-EXTRABOLD-ITALIC" pitchFamily="2" charset="0"/>
              </a:rPr>
              <a:t>The </a:t>
            </a:r>
            <a:r>
              <a:rPr lang="en-US" sz="3800" b="1" i="1" dirty="0" err="1">
                <a:solidFill>
                  <a:schemeClr val="bg1"/>
                </a:solidFill>
                <a:latin typeface="BROTHER-1816-EXTRABOLD-ITALIC" pitchFamily="2" charset="0"/>
              </a:rPr>
              <a:t>TrainMyBrain</a:t>
            </a:r>
            <a:r>
              <a:rPr lang="en-US" sz="5200" b="1" i="1" dirty="0">
                <a:solidFill>
                  <a:schemeClr val="bg1"/>
                </a:solidFill>
                <a:latin typeface="BROTHER-1816-EXTRABOLD-ITALIC" pitchFamily="2" charset="0"/>
              </a:rPr>
              <a:t> SOLUTION</a:t>
            </a:r>
          </a:p>
        </p:txBody>
      </p:sp>
      <p:cxnSp>
        <p:nvCxnSpPr>
          <p:cNvPr id="3" name="Straight Connector 2">
            <a:extLst>
              <a:ext uri="{FF2B5EF4-FFF2-40B4-BE49-F238E27FC236}">
                <a16:creationId xmlns:a16="http://schemas.microsoft.com/office/drawing/2014/main" id="{8561313D-3E85-855A-1919-D760B852839D}"/>
              </a:ext>
            </a:extLst>
          </p:cNvPr>
          <p:cNvCxnSpPr>
            <a:cxnSpLocks/>
          </p:cNvCxnSpPr>
          <p:nvPr/>
        </p:nvCxnSpPr>
        <p:spPr>
          <a:xfrm>
            <a:off x="510744" y="2351734"/>
            <a:ext cx="4320748" cy="0"/>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709098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8795048-DD4A-5611-E782-2F35D5E7DA17}"/>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D4658FC5-D817-EC62-DBA6-9233E19EFBDD}"/>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F08874C5-B7C0-39BE-BEE7-F57119866C4A}"/>
              </a:ext>
            </a:extLst>
          </p:cNvPr>
          <p:cNvSpPr txBox="1"/>
          <p:nvPr/>
        </p:nvSpPr>
        <p:spPr>
          <a:xfrm>
            <a:off x="510744" y="384901"/>
            <a:ext cx="8534933" cy="1538883"/>
          </a:xfrm>
          <a:prstGeom prst="rect">
            <a:avLst/>
          </a:prstGeom>
          <a:noFill/>
        </p:spPr>
        <p:txBody>
          <a:bodyPr wrap="square" rtlCol="0">
            <a:spAutoFit/>
          </a:bodyPr>
          <a:lstStyle/>
          <a:p>
            <a:r>
              <a:rPr lang="en-US" sz="3800" b="1" i="1" dirty="0">
                <a:solidFill>
                  <a:schemeClr val="bg1"/>
                </a:solidFill>
                <a:latin typeface="BROTHER-1816-EXTRABOLD-ITALIC" pitchFamily="2" charset="0"/>
              </a:rPr>
              <a:t>TrainMyBrain</a:t>
            </a:r>
            <a:r>
              <a:rPr lang="en-US" sz="5400" b="1" i="1" dirty="0">
                <a:solidFill>
                  <a:schemeClr val="bg1"/>
                </a:solidFill>
                <a:latin typeface="BROTHER-1816-EXTRABOLD-ITALIC" pitchFamily="2" charset="0"/>
              </a:rPr>
              <a:t> </a:t>
            </a:r>
          </a:p>
          <a:p>
            <a:r>
              <a:rPr lang="en-US" sz="3800" b="1" i="1" dirty="0">
                <a:solidFill>
                  <a:schemeClr val="bg1"/>
                </a:solidFill>
                <a:latin typeface="BROTHER-1816-EXTRABOLD-ITALIC" pitchFamily="2" charset="0"/>
              </a:rPr>
              <a:t>INNOVATION: Removal of Barriers</a:t>
            </a:r>
          </a:p>
        </p:txBody>
      </p:sp>
      <p:sp>
        <p:nvSpPr>
          <p:cNvPr id="11" name="TextBox 10">
            <a:extLst>
              <a:ext uri="{FF2B5EF4-FFF2-40B4-BE49-F238E27FC236}">
                <a16:creationId xmlns:a16="http://schemas.microsoft.com/office/drawing/2014/main" id="{76C4FB4C-3CAD-DF23-24E2-64D0429AC09E}"/>
              </a:ext>
            </a:extLst>
          </p:cNvPr>
          <p:cNvSpPr txBox="1"/>
          <p:nvPr/>
        </p:nvSpPr>
        <p:spPr>
          <a:xfrm>
            <a:off x="510744" y="2216475"/>
            <a:ext cx="6696301" cy="3191130"/>
          </a:xfrm>
          <a:prstGeom prst="rect">
            <a:avLst/>
          </a:prstGeom>
          <a:noFill/>
        </p:spPr>
        <p:txBody>
          <a:bodyPr wrap="square" rtlCol="0">
            <a:spAutoFit/>
          </a:bodyPr>
          <a:lstStyle/>
          <a:p>
            <a:pPr>
              <a:lnSpc>
                <a:spcPct val="150000"/>
              </a:lnSpc>
            </a:pPr>
            <a:r>
              <a:rPr lang="en-US" sz="1700" dirty="0">
                <a:solidFill>
                  <a:schemeClr val="bg1"/>
                </a:solidFill>
                <a:latin typeface="BROTHER-1816-MEDIUM" pitchFamily="2" charset="0"/>
              </a:rPr>
              <a:t>TrainMyBrain eliminates the need for professional involvement and insurance reimbursement through the use of:</a:t>
            </a:r>
          </a:p>
          <a:p>
            <a:pPr marL="742950" lvl="1"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An online cognitive assessment used to develop of an individualized treatment plan.</a:t>
            </a:r>
          </a:p>
          <a:p>
            <a:pPr marL="742950" lvl="1"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Active AI analysis of subject performance and modification of established task passing criteria to prevent premature plateauing and assure maximum functional improvement.</a:t>
            </a:r>
          </a:p>
          <a:p>
            <a:pPr lvl="1">
              <a:lnSpc>
                <a:spcPct val="150000"/>
              </a:lnSpc>
            </a:pPr>
            <a:endParaRPr lang="en-US" sz="1700" dirty="0">
              <a:solidFill>
                <a:schemeClr val="bg1">
                  <a:lumMod val="75000"/>
                </a:schemeClr>
              </a:solidFill>
              <a:latin typeface="BROTHER-1816-BOOK" pitchFamily="2" charset="0"/>
            </a:endParaRPr>
          </a:p>
        </p:txBody>
      </p:sp>
      <p:sp>
        <p:nvSpPr>
          <p:cNvPr id="12" name="TextBox 11">
            <a:extLst>
              <a:ext uri="{FF2B5EF4-FFF2-40B4-BE49-F238E27FC236}">
                <a16:creationId xmlns:a16="http://schemas.microsoft.com/office/drawing/2014/main" id="{11FBE411-8336-BCF2-7D34-E66A59D20BC0}"/>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545427A6-28CB-AEBB-3590-74B56B6EBFAD}"/>
              </a:ext>
            </a:extLst>
          </p:cNvPr>
          <p:cNvCxnSpPr>
            <a:cxnSpLocks/>
          </p:cNvCxnSpPr>
          <p:nvPr/>
        </p:nvCxnSpPr>
        <p:spPr>
          <a:xfrm>
            <a:off x="599234" y="1925608"/>
            <a:ext cx="4320748" cy="0"/>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33609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40857D0-C0A3-5268-A4A6-F3F63E507034}"/>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B3EF4938-568D-F1C9-88FF-5D1CAA64439D}"/>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73370EA4-184B-1909-38C0-48E1FA47D89A}"/>
              </a:ext>
            </a:extLst>
          </p:cNvPr>
          <p:cNvSpPr txBox="1"/>
          <p:nvPr/>
        </p:nvSpPr>
        <p:spPr>
          <a:xfrm>
            <a:off x="510743" y="384901"/>
            <a:ext cx="9214025" cy="15081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800" b="1" i="1" dirty="0">
                <a:solidFill>
                  <a:schemeClr val="bg1"/>
                </a:solidFill>
                <a:latin typeface="BROTHER-1816-EXTRABOLD-ITALIC" pitchFamily="2" charset="0"/>
              </a:rPr>
              <a:t>TrainMyBrain</a:t>
            </a:r>
            <a:r>
              <a:rPr lang="en-US" sz="5400" b="1" i="1" dirty="0">
                <a:solidFill>
                  <a:schemeClr val="bg1"/>
                </a:solidFill>
                <a:latin typeface="BROTHER-1816-EXTRABOLD-ITALIC"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1" u="none" strike="noStrike" kern="1200" cap="none" spc="0" normalizeH="0" baseline="0" noProof="0" dirty="0">
                <a:ln>
                  <a:noFill/>
                </a:ln>
                <a:solidFill>
                  <a:prstClr val="white"/>
                </a:solidFill>
                <a:effectLst/>
                <a:uLnTx/>
                <a:uFillTx/>
                <a:latin typeface="BROTHER-1816-EXTRABOLD-ITALIC" pitchFamily="2" charset="0"/>
                <a:ea typeface="+mn-ea"/>
                <a:cs typeface="+mn-cs"/>
              </a:rPr>
              <a:t>INNOVATION: Removal of Barriers</a:t>
            </a:r>
            <a:endParaRPr lang="en-US" sz="5200" b="1" i="1" dirty="0">
              <a:solidFill>
                <a:schemeClr val="bg1"/>
              </a:solidFill>
              <a:latin typeface="BROTHER-1816-EXTRABOLD-ITALIC" pitchFamily="2" charset="0"/>
            </a:endParaRPr>
          </a:p>
        </p:txBody>
      </p:sp>
      <p:sp>
        <p:nvSpPr>
          <p:cNvPr id="11" name="TextBox 10">
            <a:extLst>
              <a:ext uri="{FF2B5EF4-FFF2-40B4-BE49-F238E27FC236}">
                <a16:creationId xmlns:a16="http://schemas.microsoft.com/office/drawing/2014/main" id="{B2C345A5-D738-B406-900E-C2A017C913B0}"/>
              </a:ext>
            </a:extLst>
          </p:cNvPr>
          <p:cNvSpPr txBox="1"/>
          <p:nvPr/>
        </p:nvSpPr>
        <p:spPr>
          <a:xfrm>
            <a:off x="510743" y="2249695"/>
            <a:ext cx="7158418" cy="3191130"/>
          </a:xfrm>
          <a:prstGeom prst="rect">
            <a:avLst/>
          </a:prstGeom>
          <a:noFill/>
        </p:spPr>
        <p:txBody>
          <a:bodyPr wrap="square" rtlCol="0">
            <a:spAutoFit/>
          </a:bodyPr>
          <a:lstStyle/>
          <a:p>
            <a:pPr>
              <a:lnSpc>
                <a:spcPct val="150000"/>
              </a:lnSpc>
            </a:pPr>
            <a:r>
              <a:rPr lang="en-US" sz="1700" dirty="0">
                <a:solidFill>
                  <a:schemeClr val="bg1"/>
                </a:solidFill>
                <a:latin typeface="BROTHER-1816-MEDIUM" pitchFamily="2" charset="0"/>
              </a:rPr>
              <a:t>TrainMyBrain eliminates the need for professional involvement and</a:t>
            </a:r>
          </a:p>
          <a:p>
            <a:pPr>
              <a:lnSpc>
                <a:spcPct val="150000"/>
              </a:lnSpc>
            </a:pPr>
            <a:r>
              <a:rPr lang="en-US" sz="1700" dirty="0">
                <a:solidFill>
                  <a:schemeClr val="bg1"/>
                </a:solidFill>
                <a:latin typeface="BROTHER-1816-MEDIUM" pitchFamily="2" charset="0"/>
              </a:rPr>
              <a:t>insurance reimbursement through the use of:</a:t>
            </a:r>
          </a:p>
          <a:p>
            <a:pPr marL="742950" lvl="1"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AI modification of the individualized  treatment plan based on subject performance.</a:t>
            </a:r>
          </a:p>
          <a:p>
            <a:pPr marL="742950" lvl="1"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AI monitoring of program utilization with immediate feedback if treatment intensity falls below minimum thresholds necessary for maximum functional improvement.</a:t>
            </a:r>
          </a:p>
          <a:p>
            <a:pPr marL="742950" lvl="1"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No other program offers all these features. </a:t>
            </a:r>
          </a:p>
        </p:txBody>
      </p:sp>
      <p:sp>
        <p:nvSpPr>
          <p:cNvPr id="12" name="TextBox 11">
            <a:extLst>
              <a:ext uri="{FF2B5EF4-FFF2-40B4-BE49-F238E27FC236}">
                <a16:creationId xmlns:a16="http://schemas.microsoft.com/office/drawing/2014/main" id="{3DA1859F-B2E3-774E-3AED-51B341B2F15E}"/>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6982D83C-9C0F-A54D-EDF8-4E4F236FC768}"/>
              </a:ext>
            </a:extLst>
          </p:cNvPr>
          <p:cNvCxnSpPr>
            <a:cxnSpLocks/>
          </p:cNvCxnSpPr>
          <p:nvPr/>
        </p:nvCxnSpPr>
        <p:spPr>
          <a:xfrm>
            <a:off x="579569" y="1909283"/>
            <a:ext cx="4320748" cy="0"/>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723545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BB6395E-38B1-0995-B3C1-6CADA8968D2D}"/>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ABD3B9FE-8DFF-625D-952E-219194FA2332}"/>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CBB8D2FD-12F9-84BF-66CE-A5FEBEB16F5A}"/>
              </a:ext>
            </a:extLst>
          </p:cNvPr>
          <p:cNvSpPr txBox="1"/>
          <p:nvPr/>
        </p:nvSpPr>
        <p:spPr>
          <a:xfrm>
            <a:off x="510744" y="356235"/>
            <a:ext cx="10453816" cy="707886"/>
          </a:xfrm>
          <a:prstGeom prst="rect">
            <a:avLst/>
          </a:prstGeom>
          <a:noFill/>
        </p:spPr>
        <p:txBody>
          <a:bodyPr wrap="square" rtlCol="0">
            <a:spAutoFit/>
          </a:bodyPr>
          <a:lstStyle/>
          <a:p>
            <a:r>
              <a:rPr lang="en-US" sz="4000" b="1" i="1" dirty="0">
                <a:solidFill>
                  <a:schemeClr val="bg1"/>
                </a:solidFill>
                <a:latin typeface="BROTHER-1816-EXTRABOLD-ITALIC" pitchFamily="2" charset="0"/>
              </a:rPr>
              <a:t>AREAS OF TRAINING</a:t>
            </a:r>
          </a:p>
        </p:txBody>
      </p:sp>
      <p:sp>
        <p:nvSpPr>
          <p:cNvPr id="12" name="TextBox 11">
            <a:extLst>
              <a:ext uri="{FF2B5EF4-FFF2-40B4-BE49-F238E27FC236}">
                <a16:creationId xmlns:a16="http://schemas.microsoft.com/office/drawing/2014/main" id="{B854C868-A354-965E-6CC2-54576A4065A1}"/>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73A62346-7C21-7B59-A39A-F8EEC227D033}"/>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
        <p:nvSpPr>
          <p:cNvPr id="5" name="TextBox 4">
            <a:extLst>
              <a:ext uri="{FF2B5EF4-FFF2-40B4-BE49-F238E27FC236}">
                <a16:creationId xmlns:a16="http://schemas.microsoft.com/office/drawing/2014/main" id="{CAA2AFBD-49B7-FA21-2FD8-35C6599FB5C2}"/>
              </a:ext>
            </a:extLst>
          </p:cNvPr>
          <p:cNvSpPr txBox="1"/>
          <p:nvPr/>
        </p:nvSpPr>
        <p:spPr>
          <a:xfrm>
            <a:off x="531330" y="1280652"/>
            <a:ext cx="5696474" cy="2930739"/>
          </a:xfrm>
          <a:prstGeom prst="rect">
            <a:avLst/>
          </a:prstGeom>
          <a:noFill/>
        </p:spPr>
        <p:txBody>
          <a:bodyPr wrap="square" rtlCol="0">
            <a:spAutoFit/>
          </a:bodyPr>
          <a:lstStyle/>
          <a:p>
            <a:pPr marL="342900" indent="-342900">
              <a:lnSpc>
                <a:spcPct val="200000"/>
              </a:lnSpc>
              <a:buFont typeface="Arial" panose="020B0604020202020204" pitchFamily="34" charset="0"/>
              <a:buChar char="•"/>
            </a:pPr>
            <a:r>
              <a:rPr lang="en-US" sz="2400" b="1" dirty="0">
                <a:solidFill>
                  <a:schemeClr val="bg1"/>
                </a:solidFill>
                <a:latin typeface="Brother 1816" pitchFamily="2" charset="0"/>
              </a:rPr>
              <a:t>Visual Processing</a:t>
            </a:r>
          </a:p>
          <a:p>
            <a:pPr marL="342900" indent="-342900">
              <a:lnSpc>
                <a:spcPct val="200000"/>
              </a:lnSpc>
              <a:buFont typeface="Arial" panose="020B0604020202020204" pitchFamily="34" charset="0"/>
              <a:buChar char="•"/>
            </a:pPr>
            <a:r>
              <a:rPr lang="en-US" sz="2400" b="1" dirty="0">
                <a:solidFill>
                  <a:schemeClr val="bg1"/>
                </a:solidFill>
                <a:latin typeface="Brother 1816" pitchFamily="2" charset="0"/>
              </a:rPr>
              <a:t>Language Processing</a:t>
            </a:r>
          </a:p>
          <a:p>
            <a:pPr marL="342900" indent="-342900">
              <a:lnSpc>
                <a:spcPct val="200000"/>
              </a:lnSpc>
              <a:buFont typeface="Arial" panose="020B0604020202020204" pitchFamily="34" charset="0"/>
              <a:buChar char="•"/>
            </a:pPr>
            <a:r>
              <a:rPr lang="en-US" sz="2400" b="1" dirty="0">
                <a:solidFill>
                  <a:schemeClr val="bg1"/>
                </a:solidFill>
                <a:latin typeface="Brother 1816" pitchFamily="2" charset="0"/>
              </a:rPr>
              <a:t>Fine and Gross Motor Coordination</a:t>
            </a:r>
          </a:p>
          <a:p>
            <a:pPr marL="342900" indent="-342900">
              <a:lnSpc>
                <a:spcPct val="200000"/>
              </a:lnSpc>
              <a:buFont typeface="Arial" panose="020B0604020202020204" pitchFamily="34" charset="0"/>
              <a:buChar char="•"/>
            </a:pPr>
            <a:r>
              <a:rPr lang="en-US" sz="2400" b="1" dirty="0">
                <a:solidFill>
                  <a:schemeClr val="bg1"/>
                </a:solidFill>
                <a:latin typeface="Brother 1816" pitchFamily="2" charset="0"/>
              </a:rPr>
              <a:t>Visual and Verbal Memory</a:t>
            </a:r>
          </a:p>
        </p:txBody>
      </p:sp>
      <p:sp>
        <p:nvSpPr>
          <p:cNvPr id="2" name="TextBox 1">
            <a:extLst>
              <a:ext uri="{FF2B5EF4-FFF2-40B4-BE49-F238E27FC236}">
                <a16:creationId xmlns:a16="http://schemas.microsoft.com/office/drawing/2014/main" id="{D67C530E-F20B-9D5A-C8EC-19D3FC7EE252}"/>
              </a:ext>
            </a:extLst>
          </p:cNvPr>
          <p:cNvSpPr txBox="1"/>
          <p:nvPr/>
        </p:nvSpPr>
        <p:spPr>
          <a:xfrm>
            <a:off x="6709719" y="1490721"/>
            <a:ext cx="5107465" cy="337335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solidFill>
                  <a:schemeClr val="bg1"/>
                </a:solidFill>
                <a:latin typeface="Brother 1816" pitchFamily="2" charset="0"/>
              </a:rPr>
              <a:t>Auditory Processing</a:t>
            </a:r>
            <a:br>
              <a:rPr lang="en-US" b="1" dirty="0">
                <a:solidFill>
                  <a:schemeClr val="bg1"/>
                </a:solidFill>
                <a:latin typeface="Brother 1816" pitchFamily="2" charset="0"/>
              </a:rPr>
            </a:br>
            <a:r>
              <a:rPr lang="en-US" dirty="0">
                <a:solidFill>
                  <a:schemeClr val="bg1">
                    <a:lumMod val="75000"/>
                  </a:schemeClr>
                </a:solidFill>
                <a:latin typeface="BROTHER-1816-BOOK" pitchFamily="2" charset="0"/>
              </a:rPr>
              <a:t>Phonological, pitch and rhythm perception</a:t>
            </a:r>
          </a:p>
          <a:p>
            <a:pPr marL="342900" indent="-342900">
              <a:lnSpc>
                <a:spcPct val="150000"/>
              </a:lnSpc>
              <a:buFont typeface="Arial" panose="020B0604020202020204" pitchFamily="34" charset="0"/>
              <a:buChar char="•"/>
            </a:pPr>
            <a:r>
              <a:rPr lang="en-US" sz="2400" b="1" dirty="0">
                <a:solidFill>
                  <a:schemeClr val="bg1"/>
                </a:solidFill>
                <a:latin typeface="Brother 1816" pitchFamily="2" charset="0"/>
              </a:rPr>
              <a:t>Executive Functions</a:t>
            </a:r>
            <a:br>
              <a:rPr lang="en-US" b="1" dirty="0">
                <a:solidFill>
                  <a:schemeClr val="bg1"/>
                </a:solidFill>
                <a:latin typeface="Brother 1816" pitchFamily="2" charset="0"/>
              </a:rPr>
            </a:br>
            <a:r>
              <a:rPr lang="en-US" dirty="0">
                <a:solidFill>
                  <a:schemeClr val="bg1">
                    <a:lumMod val="75000"/>
                  </a:schemeClr>
                </a:solidFill>
                <a:latin typeface="BROTHER-1816-BOOK" pitchFamily="2" charset="0"/>
              </a:rPr>
              <a:t>Concentration, sequencing, processing speed, conceptual tracking, planning and reasoning</a:t>
            </a:r>
          </a:p>
          <a:p>
            <a:pPr marL="342900" indent="-342900">
              <a:lnSpc>
                <a:spcPct val="150000"/>
              </a:lnSpc>
              <a:buFont typeface="Arial" panose="020B0604020202020204" pitchFamily="34" charset="0"/>
              <a:buChar char="•"/>
            </a:pPr>
            <a:r>
              <a:rPr lang="en-US" sz="2400" b="1" dirty="0">
                <a:solidFill>
                  <a:schemeClr val="bg1"/>
                </a:solidFill>
                <a:latin typeface="Brother 1816" pitchFamily="2" charset="0"/>
              </a:rPr>
              <a:t>Basic Math Skills</a:t>
            </a:r>
            <a:br>
              <a:rPr lang="en-US" b="1" dirty="0">
                <a:solidFill>
                  <a:schemeClr val="bg1"/>
                </a:solidFill>
                <a:latin typeface="Brother 1816" pitchFamily="2" charset="0"/>
              </a:rPr>
            </a:br>
            <a:r>
              <a:rPr lang="en-US" dirty="0">
                <a:solidFill>
                  <a:schemeClr val="bg1">
                    <a:lumMod val="75000"/>
                  </a:schemeClr>
                </a:solidFill>
                <a:latin typeface="BROTHER-1816-BOOK" pitchFamily="2" charset="0"/>
              </a:rPr>
              <a:t>Addition, subtraction, and multiplication</a:t>
            </a:r>
          </a:p>
        </p:txBody>
      </p:sp>
    </p:spTree>
    <p:extLst>
      <p:ext uri="{BB962C8B-B14F-4D97-AF65-F5344CB8AC3E}">
        <p14:creationId xmlns:p14="http://schemas.microsoft.com/office/powerpoint/2010/main" val="1895976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2BDE579-724B-A46C-786A-32DCF69C45AC}"/>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6A8C4FBF-179C-5DE8-8956-610431BCD0D8}"/>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8942B230-C87E-7A30-9D22-D8943E54C22F}"/>
              </a:ext>
            </a:extLst>
          </p:cNvPr>
          <p:cNvSpPr txBox="1"/>
          <p:nvPr/>
        </p:nvSpPr>
        <p:spPr>
          <a:xfrm>
            <a:off x="510744" y="356235"/>
            <a:ext cx="10453816"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TREATMENT OUTCOMES</a:t>
            </a:r>
          </a:p>
        </p:txBody>
      </p:sp>
      <p:sp>
        <p:nvSpPr>
          <p:cNvPr id="12" name="TextBox 11">
            <a:extLst>
              <a:ext uri="{FF2B5EF4-FFF2-40B4-BE49-F238E27FC236}">
                <a16:creationId xmlns:a16="http://schemas.microsoft.com/office/drawing/2014/main" id="{CF5979B4-B379-E4F7-5D1E-FBBB9FDA06E2}"/>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5A79BCF8-3A34-DFA1-6FE2-739347D43DD2}"/>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graphicFrame>
        <p:nvGraphicFramePr>
          <p:cNvPr id="3" name="Chart 2">
            <a:extLst>
              <a:ext uri="{FF2B5EF4-FFF2-40B4-BE49-F238E27FC236}">
                <a16:creationId xmlns:a16="http://schemas.microsoft.com/office/drawing/2014/main" id="{25088169-B8EC-9E4E-2A2B-08CECF7C570E}"/>
              </a:ext>
            </a:extLst>
          </p:cNvPr>
          <p:cNvGraphicFramePr>
            <a:graphicFrameLocks/>
          </p:cNvGraphicFramePr>
          <p:nvPr>
            <p:extLst>
              <p:ext uri="{D42A27DB-BD31-4B8C-83A1-F6EECF244321}">
                <p14:modId xmlns:p14="http://schemas.microsoft.com/office/powerpoint/2010/main" val="709798299"/>
              </p:ext>
            </p:extLst>
          </p:nvPr>
        </p:nvGraphicFramePr>
        <p:xfrm>
          <a:off x="263613" y="1589955"/>
          <a:ext cx="8683163" cy="4220693"/>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9D397CB7-B0B9-B9A4-A1ED-B172D6A17A5F}"/>
              </a:ext>
            </a:extLst>
          </p:cNvPr>
          <p:cNvSpPr txBox="1"/>
          <p:nvPr/>
        </p:nvSpPr>
        <p:spPr>
          <a:xfrm>
            <a:off x="9358184" y="3616470"/>
            <a:ext cx="2372497" cy="1569660"/>
          </a:xfrm>
          <a:prstGeom prst="rect">
            <a:avLst/>
          </a:prstGeom>
          <a:noFill/>
        </p:spPr>
        <p:txBody>
          <a:bodyPr wrap="square" rtlCol="0">
            <a:spAutoFit/>
          </a:bodyPr>
          <a:lstStyle/>
          <a:p>
            <a:r>
              <a:rPr lang="en-US" sz="1600" b="1" i="1" dirty="0">
                <a:solidFill>
                  <a:schemeClr val="bg1">
                    <a:lumMod val="75000"/>
                  </a:schemeClr>
                </a:solidFill>
                <a:latin typeface="Brother 1816" pitchFamily="2" charset="0"/>
              </a:rPr>
              <a:t>TrainMyBrain</a:t>
            </a:r>
            <a:r>
              <a:rPr lang="en-US" sz="1600" dirty="0">
                <a:solidFill>
                  <a:schemeClr val="bg1">
                    <a:lumMod val="75000"/>
                  </a:schemeClr>
                </a:solidFill>
                <a:latin typeface="BROTHER-1816-BOOK" pitchFamily="2" charset="0"/>
              </a:rPr>
              <a:t> is a treatment program that produces significant improvement in cognitive abilities.</a:t>
            </a:r>
          </a:p>
        </p:txBody>
      </p:sp>
      <p:sp>
        <p:nvSpPr>
          <p:cNvPr id="9" name="TextBox 8">
            <a:extLst>
              <a:ext uri="{FF2B5EF4-FFF2-40B4-BE49-F238E27FC236}">
                <a16:creationId xmlns:a16="http://schemas.microsoft.com/office/drawing/2014/main" id="{84CD91A3-49D0-B8B6-E581-1BFD78DCFEAE}"/>
              </a:ext>
            </a:extLst>
          </p:cNvPr>
          <p:cNvSpPr txBox="1"/>
          <p:nvPr/>
        </p:nvSpPr>
        <p:spPr>
          <a:xfrm>
            <a:off x="9358184" y="1596540"/>
            <a:ext cx="2306594" cy="1938992"/>
          </a:xfrm>
          <a:prstGeom prst="rect">
            <a:avLst/>
          </a:prstGeom>
          <a:noFill/>
        </p:spPr>
        <p:txBody>
          <a:bodyPr wrap="square" rtlCol="0">
            <a:spAutoFit/>
          </a:bodyPr>
          <a:lstStyle/>
          <a:p>
            <a:r>
              <a:rPr lang="en-US" sz="2400" b="1" dirty="0">
                <a:solidFill>
                  <a:schemeClr val="bg1"/>
                </a:solidFill>
                <a:latin typeface="Brother 1816" pitchFamily="2" charset="0"/>
              </a:rPr>
              <a:t>Assessment results of</a:t>
            </a:r>
            <a:br>
              <a:rPr lang="en-US" sz="2400" b="1" dirty="0">
                <a:solidFill>
                  <a:schemeClr val="bg1"/>
                </a:solidFill>
                <a:latin typeface="Brother 1816" pitchFamily="2" charset="0"/>
              </a:rPr>
            </a:br>
            <a:r>
              <a:rPr lang="en-US" sz="2400" b="1" dirty="0">
                <a:solidFill>
                  <a:schemeClr val="bg1"/>
                </a:solidFill>
                <a:latin typeface="Brother 1816" pitchFamily="2" charset="0"/>
              </a:rPr>
              <a:t>75 cases after 3 months of training.</a:t>
            </a:r>
          </a:p>
        </p:txBody>
      </p:sp>
    </p:spTree>
    <p:extLst>
      <p:ext uri="{BB962C8B-B14F-4D97-AF65-F5344CB8AC3E}">
        <p14:creationId xmlns:p14="http://schemas.microsoft.com/office/powerpoint/2010/main" val="2494550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64E8E6-05D3-AD80-6CB0-2DE7A7B751BF}"/>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B7755DA4-7B78-8BE7-EAC4-82540E287453}"/>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7069709C-382F-D464-ED89-9C81FFB7EDE8}"/>
              </a:ext>
            </a:extLst>
          </p:cNvPr>
          <p:cNvSpPr txBox="1"/>
          <p:nvPr/>
        </p:nvSpPr>
        <p:spPr>
          <a:xfrm>
            <a:off x="893804" y="689961"/>
            <a:ext cx="10453816" cy="677108"/>
          </a:xfrm>
          <a:prstGeom prst="rect">
            <a:avLst/>
          </a:prstGeom>
          <a:noFill/>
        </p:spPr>
        <p:txBody>
          <a:bodyPr wrap="square" rtlCol="0">
            <a:spAutoFit/>
          </a:bodyPr>
          <a:lstStyle/>
          <a:p>
            <a:pPr algn="ctr"/>
            <a:r>
              <a:rPr lang="en-US" sz="3800" b="1" i="1" dirty="0">
                <a:solidFill>
                  <a:schemeClr val="bg1"/>
                </a:solidFill>
                <a:latin typeface="BROTHER-1816-EXTRABOLD-ITALIC" pitchFamily="2" charset="0"/>
              </a:rPr>
              <a:t>TREATMENT OUTCOMES</a:t>
            </a:r>
          </a:p>
        </p:txBody>
      </p:sp>
      <p:sp>
        <p:nvSpPr>
          <p:cNvPr id="12" name="TextBox 11">
            <a:extLst>
              <a:ext uri="{FF2B5EF4-FFF2-40B4-BE49-F238E27FC236}">
                <a16:creationId xmlns:a16="http://schemas.microsoft.com/office/drawing/2014/main" id="{1B9E74A5-6C4A-7287-15B8-38218907D670}"/>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2B47366B-2C3C-0885-F2A4-8B43DFCA6810}"/>
              </a:ext>
            </a:extLst>
          </p:cNvPr>
          <p:cNvCxnSpPr/>
          <p:nvPr/>
        </p:nvCxnSpPr>
        <p:spPr>
          <a:xfrm>
            <a:off x="510744" y="1655801"/>
            <a:ext cx="11219937" cy="0"/>
          </a:xfrm>
          <a:prstGeom prst="line">
            <a:avLst/>
          </a:prstGeom>
        </p:spPr>
        <p:style>
          <a:lnRef idx="1">
            <a:schemeClr val="accent3"/>
          </a:lnRef>
          <a:fillRef idx="0">
            <a:schemeClr val="accent3"/>
          </a:fillRef>
          <a:effectRef idx="0">
            <a:schemeClr val="accent3"/>
          </a:effectRef>
          <a:fontRef idx="minor">
            <a:schemeClr val="tx1"/>
          </a:fontRef>
        </p:style>
      </p:cxnSp>
      <p:sp>
        <p:nvSpPr>
          <p:cNvPr id="9" name="TextBox 8">
            <a:extLst>
              <a:ext uri="{FF2B5EF4-FFF2-40B4-BE49-F238E27FC236}">
                <a16:creationId xmlns:a16="http://schemas.microsoft.com/office/drawing/2014/main" id="{2174D576-0B27-A008-2CA0-A99454AB1668}"/>
              </a:ext>
            </a:extLst>
          </p:cNvPr>
          <p:cNvSpPr txBox="1"/>
          <p:nvPr/>
        </p:nvSpPr>
        <p:spPr>
          <a:xfrm>
            <a:off x="1068858" y="2010157"/>
            <a:ext cx="10054283" cy="3631250"/>
          </a:xfrm>
          <a:prstGeom prst="rect">
            <a:avLst/>
          </a:prstGeom>
          <a:noFill/>
        </p:spPr>
        <p:txBody>
          <a:bodyPr wrap="square" rtlCol="0">
            <a:spAutoFit/>
          </a:bodyPr>
          <a:lstStyle/>
          <a:p>
            <a:pPr algn="ctr">
              <a:lnSpc>
                <a:spcPct val="150000"/>
              </a:lnSpc>
            </a:pPr>
            <a:r>
              <a:rPr lang="en-US" sz="2600" dirty="0">
                <a:solidFill>
                  <a:schemeClr val="bg1"/>
                </a:solidFill>
                <a:latin typeface="BROTHER-1816-BOOK" pitchFamily="2" charset="0"/>
              </a:rPr>
              <a:t>In many cases, </a:t>
            </a:r>
            <a:r>
              <a:rPr lang="en-US" sz="2600" b="1" i="1" dirty="0">
                <a:solidFill>
                  <a:schemeClr val="bg1"/>
                </a:solidFill>
                <a:latin typeface="Brother 1816" pitchFamily="2" charset="0"/>
              </a:rPr>
              <a:t>TrainMyBrain</a:t>
            </a:r>
            <a:r>
              <a:rPr lang="en-US" sz="2600" b="1" dirty="0">
                <a:solidFill>
                  <a:schemeClr val="bg1"/>
                </a:solidFill>
                <a:latin typeface="Brother 1816" pitchFamily="2" charset="0"/>
              </a:rPr>
              <a:t> </a:t>
            </a:r>
            <a:r>
              <a:rPr lang="en-US" sz="2600" dirty="0">
                <a:solidFill>
                  <a:schemeClr val="bg1"/>
                </a:solidFill>
                <a:latin typeface="BROTHER-1816-BOOK" pitchFamily="2" charset="0"/>
              </a:rPr>
              <a:t>can completely eliminate the cognitive problems associated with a mild TBI and are also the cause learning disorders, resulting in normal academic achievement.​</a:t>
            </a:r>
          </a:p>
          <a:p>
            <a:pPr algn="ctr">
              <a:lnSpc>
                <a:spcPct val="150000"/>
              </a:lnSpc>
            </a:pPr>
            <a:r>
              <a:rPr lang="en-US" sz="2600" dirty="0">
                <a:solidFill>
                  <a:schemeClr val="bg1"/>
                </a:solidFill>
                <a:latin typeface="BROTHER-1816-BOOK" pitchFamily="2" charset="0"/>
              </a:rPr>
              <a:t>​</a:t>
            </a:r>
          </a:p>
          <a:p>
            <a:pPr algn="ctr">
              <a:lnSpc>
                <a:spcPct val="150000"/>
              </a:lnSpc>
            </a:pPr>
            <a:r>
              <a:rPr lang="en-US" sz="2600" b="1" i="1" dirty="0">
                <a:solidFill>
                  <a:schemeClr val="bg1"/>
                </a:solidFill>
                <a:latin typeface="Brother 1816" pitchFamily="2" charset="0"/>
              </a:rPr>
              <a:t>One year follow-up has shown</a:t>
            </a:r>
            <a:br>
              <a:rPr lang="en-US" sz="2600" b="1" i="1" dirty="0">
                <a:solidFill>
                  <a:schemeClr val="bg1"/>
                </a:solidFill>
                <a:latin typeface="Brother 1816" pitchFamily="2" charset="0"/>
              </a:rPr>
            </a:br>
            <a:r>
              <a:rPr lang="en-US" sz="2600" b="1" i="1" dirty="0">
                <a:solidFill>
                  <a:schemeClr val="bg1"/>
                </a:solidFill>
                <a:latin typeface="Brother 1816" pitchFamily="2" charset="0"/>
              </a:rPr>
              <a:t>NO LOSS of the gains achieved through training.​</a:t>
            </a:r>
          </a:p>
        </p:txBody>
      </p:sp>
    </p:spTree>
    <p:extLst>
      <p:ext uri="{BB962C8B-B14F-4D97-AF65-F5344CB8AC3E}">
        <p14:creationId xmlns:p14="http://schemas.microsoft.com/office/powerpoint/2010/main" val="3218084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5026BB-1939-459D-89BE-64C3E19CEE92}"/>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DE8861BA-00C7-FA37-82C0-B9ABD9FC6B65}"/>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9C93F15C-EAB2-0BFC-46EE-9AD435102C96}"/>
              </a:ext>
            </a:extLst>
          </p:cNvPr>
          <p:cNvSpPr txBox="1"/>
          <p:nvPr/>
        </p:nvSpPr>
        <p:spPr>
          <a:xfrm>
            <a:off x="510744" y="356235"/>
            <a:ext cx="10453816"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TARGET MARKET</a:t>
            </a:r>
          </a:p>
        </p:txBody>
      </p:sp>
      <p:sp>
        <p:nvSpPr>
          <p:cNvPr id="11" name="TextBox 10">
            <a:extLst>
              <a:ext uri="{FF2B5EF4-FFF2-40B4-BE49-F238E27FC236}">
                <a16:creationId xmlns:a16="http://schemas.microsoft.com/office/drawing/2014/main" id="{828EF756-1265-DECB-30E4-F45C76A338C1}"/>
              </a:ext>
            </a:extLst>
          </p:cNvPr>
          <p:cNvSpPr txBox="1"/>
          <p:nvPr/>
        </p:nvSpPr>
        <p:spPr>
          <a:xfrm>
            <a:off x="621950" y="2247557"/>
            <a:ext cx="4197185" cy="278961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Families of individuals with learning disorders​</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Families of individuals with brain injuries</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Individuals wishing to combat the cognitive decline associated with </a:t>
            </a:r>
            <a:r>
              <a:rPr lang="en-US" sz="1700" u="sng" dirty="0">
                <a:solidFill>
                  <a:schemeClr val="bg1">
                    <a:lumMod val="75000"/>
                  </a:schemeClr>
                </a:solidFill>
                <a:latin typeface="BROTHER-1816-BOOK" pitchFamily="2" charset="0"/>
              </a:rPr>
              <a:t>normal</a:t>
            </a:r>
            <a:r>
              <a:rPr lang="en-US" sz="1700" dirty="0">
                <a:solidFill>
                  <a:schemeClr val="bg1">
                    <a:lumMod val="75000"/>
                  </a:schemeClr>
                </a:solidFill>
                <a:latin typeface="BROTHER-1816-BOOK" pitchFamily="2" charset="0"/>
              </a:rPr>
              <a:t> aging.</a:t>
            </a:r>
          </a:p>
        </p:txBody>
      </p:sp>
      <p:sp>
        <p:nvSpPr>
          <p:cNvPr id="12" name="TextBox 11">
            <a:extLst>
              <a:ext uri="{FF2B5EF4-FFF2-40B4-BE49-F238E27FC236}">
                <a16:creationId xmlns:a16="http://schemas.microsoft.com/office/drawing/2014/main" id="{4E5D1EDB-E389-27ED-995C-345E0F1C56AD}"/>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sp>
        <p:nvSpPr>
          <p:cNvPr id="2" name="TextBox 1">
            <a:extLst>
              <a:ext uri="{FF2B5EF4-FFF2-40B4-BE49-F238E27FC236}">
                <a16:creationId xmlns:a16="http://schemas.microsoft.com/office/drawing/2014/main" id="{A5965BCD-44BB-62A5-1308-FE2FFF6C99D9}"/>
              </a:ext>
            </a:extLst>
          </p:cNvPr>
          <p:cNvSpPr txBox="1"/>
          <p:nvPr/>
        </p:nvSpPr>
        <p:spPr>
          <a:xfrm>
            <a:off x="6227801" y="2185773"/>
            <a:ext cx="4197185" cy="279166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School district special education departments​</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Learning centers​</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Post-acute brain injury rehabilitation centers​</a:t>
            </a:r>
          </a:p>
          <a:p>
            <a:pPr marL="285750" indent="-285750">
              <a:lnSpc>
                <a:spcPct val="150000"/>
              </a:lnSpc>
              <a:buFont typeface="Arial" panose="020B0604020202020204" pitchFamily="34" charset="0"/>
              <a:buChar char="•"/>
            </a:pPr>
            <a:r>
              <a:rPr lang="en-US" sz="1700" dirty="0">
                <a:solidFill>
                  <a:schemeClr val="bg1">
                    <a:lumMod val="75000"/>
                  </a:schemeClr>
                </a:solidFill>
                <a:latin typeface="BROTHER-1816-BOOK" pitchFamily="2" charset="0"/>
              </a:rPr>
              <a:t>Education and health care professionals​</a:t>
            </a:r>
          </a:p>
        </p:txBody>
      </p:sp>
      <p:cxnSp>
        <p:nvCxnSpPr>
          <p:cNvPr id="4" name="Straight Connector 3">
            <a:extLst>
              <a:ext uri="{FF2B5EF4-FFF2-40B4-BE49-F238E27FC236}">
                <a16:creationId xmlns:a16="http://schemas.microsoft.com/office/drawing/2014/main" id="{AC9C82B3-EE78-D1C2-3CD6-EB96841BD9BE}"/>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
        <p:nvSpPr>
          <p:cNvPr id="5" name="TextBox 4">
            <a:extLst>
              <a:ext uri="{FF2B5EF4-FFF2-40B4-BE49-F238E27FC236}">
                <a16:creationId xmlns:a16="http://schemas.microsoft.com/office/drawing/2014/main" id="{12DBA9CE-BDA8-FC6A-CFF9-744C32E06C9B}"/>
              </a:ext>
            </a:extLst>
          </p:cNvPr>
          <p:cNvSpPr txBox="1"/>
          <p:nvPr/>
        </p:nvSpPr>
        <p:spPr>
          <a:xfrm>
            <a:off x="593115" y="1655381"/>
            <a:ext cx="4889159" cy="461665"/>
          </a:xfrm>
          <a:prstGeom prst="rect">
            <a:avLst/>
          </a:prstGeom>
          <a:noFill/>
        </p:spPr>
        <p:txBody>
          <a:bodyPr wrap="square" rtlCol="0">
            <a:spAutoFit/>
          </a:bodyPr>
          <a:lstStyle/>
          <a:p>
            <a:r>
              <a:rPr lang="en-US" sz="2400" b="1" dirty="0">
                <a:solidFill>
                  <a:schemeClr val="bg1"/>
                </a:solidFill>
                <a:latin typeface="Brother 1816" pitchFamily="2" charset="0"/>
              </a:rPr>
              <a:t>Primary (initial) Target Market</a:t>
            </a:r>
          </a:p>
        </p:txBody>
      </p:sp>
      <p:sp>
        <p:nvSpPr>
          <p:cNvPr id="9" name="TextBox 8">
            <a:extLst>
              <a:ext uri="{FF2B5EF4-FFF2-40B4-BE49-F238E27FC236}">
                <a16:creationId xmlns:a16="http://schemas.microsoft.com/office/drawing/2014/main" id="{ED2A17AD-08A5-F034-A444-2E17258C1C2D}"/>
              </a:ext>
            </a:extLst>
          </p:cNvPr>
          <p:cNvSpPr txBox="1"/>
          <p:nvPr/>
        </p:nvSpPr>
        <p:spPr>
          <a:xfrm>
            <a:off x="6227800" y="1641065"/>
            <a:ext cx="4889159" cy="461665"/>
          </a:xfrm>
          <a:prstGeom prst="rect">
            <a:avLst/>
          </a:prstGeom>
          <a:noFill/>
        </p:spPr>
        <p:txBody>
          <a:bodyPr wrap="square" rtlCol="0">
            <a:spAutoFit/>
          </a:bodyPr>
          <a:lstStyle/>
          <a:p>
            <a:r>
              <a:rPr lang="en-US" sz="2400" b="1" dirty="0">
                <a:solidFill>
                  <a:schemeClr val="bg1"/>
                </a:solidFill>
                <a:latin typeface="Brother 1816" pitchFamily="2" charset="0"/>
              </a:rPr>
              <a:t>Secondary (later) Target Market</a:t>
            </a:r>
          </a:p>
        </p:txBody>
      </p:sp>
      <p:cxnSp>
        <p:nvCxnSpPr>
          <p:cNvPr id="3" name="Straight Connector 2">
            <a:extLst>
              <a:ext uri="{FF2B5EF4-FFF2-40B4-BE49-F238E27FC236}">
                <a16:creationId xmlns:a16="http://schemas.microsoft.com/office/drawing/2014/main" id="{ABE4D6BB-ECBD-6090-A152-138575FB39CF}"/>
              </a:ext>
            </a:extLst>
          </p:cNvPr>
          <p:cNvCxnSpPr>
            <a:cxnSpLocks/>
          </p:cNvCxnSpPr>
          <p:nvPr/>
        </p:nvCxnSpPr>
        <p:spPr>
          <a:xfrm>
            <a:off x="5733535" y="1754657"/>
            <a:ext cx="0" cy="3222778"/>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128065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53D0D0-1DE1-CDBD-355C-024541829E84}"/>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3348CC64-4C28-F719-47DD-EC52DB29BEDD}"/>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12" name="TextBox 11">
            <a:extLst>
              <a:ext uri="{FF2B5EF4-FFF2-40B4-BE49-F238E27FC236}">
                <a16:creationId xmlns:a16="http://schemas.microsoft.com/office/drawing/2014/main" id="{78A0F189-73FB-9675-1B80-667C7BA42D0B}"/>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sp>
        <p:nvSpPr>
          <p:cNvPr id="5" name="TextBox 4">
            <a:extLst>
              <a:ext uri="{FF2B5EF4-FFF2-40B4-BE49-F238E27FC236}">
                <a16:creationId xmlns:a16="http://schemas.microsoft.com/office/drawing/2014/main" id="{686D671E-6764-7428-ADF9-75E0522D38AB}"/>
              </a:ext>
            </a:extLst>
          </p:cNvPr>
          <p:cNvSpPr txBox="1"/>
          <p:nvPr/>
        </p:nvSpPr>
        <p:spPr>
          <a:xfrm>
            <a:off x="510744" y="1523828"/>
            <a:ext cx="8744468" cy="4195764"/>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sz="1700" dirty="0">
                <a:solidFill>
                  <a:schemeClr val="bg1">
                    <a:lumMod val="75000"/>
                  </a:schemeClr>
                </a:solidFill>
                <a:latin typeface="BROTHER-1816-BOOK" pitchFamily="2" charset="0"/>
              </a:rPr>
              <a:t>Social Media advertising and re-targeting.</a:t>
            </a:r>
          </a:p>
          <a:p>
            <a:pPr marL="285750" indent="-285750">
              <a:lnSpc>
                <a:spcPct val="200000"/>
              </a:lnSpc>
              <a:buFont typeface="Arial" panose="020B0604020202020204" pitchFamily="34" charset="0"/>
              <a:buChar char="•"/>
            </a:pPr>
            <a:r>
              <a:rPr lang="en-US" sz="1700" dirty="0">
                <a:solidFill>
                  <a:schemeClr val="bg1">
                    <a:lumMod val="75000"/>
                  </a:schemeClr>
                </a:solidFill>
                <a:latin typeface="BROTHER-1816-BOOK" pitchFamily="2" charset="0"/>
              </a:rPr>
              <a:t>Message focused Landing Pages and Drip Campaigns for any “Abandon Carts”.</a:t>
            </a:r>
          </a:p>
          <a:p>
            <a:pPr marL="285750" indent="-285750">
              <a:lnSpc>
                <a:spcPct val="200000"/>
              </a:lnSpc>
              <a:buFont typeface="Arial" panose="020B0604020202020204" pitchFamily="34" charset="0"/>
              <a:buChar char="•"/>
            </a:pPr>
            <a:r>
              <a:rPr lang="en-US" sz="1700" dirty="0">
                <a:solidFill>
                  <a:schemeClr val="bg1">
                    <a:lumMod val="75000"/>
                  </a:schemeClr>
                </a:solidFill>
                <a:latin typeface="BROTHER-1816-BOOK" pitchFamily="2" charset="0"/>
              </a:rPr>
              <a:t>Produce consumer/demographic targeted videos to post on social media.</a:t>
            </a:r>
          </a:p>
          <a:p>
            <a:pPr marL="285750" indent="-285750">
              <a:lnSpc>
                <a:spcPct val="200000"/>
              </a:lnSpc>
              <a:buFont typeface="Arial" panose="020B0604020202020204" pitchFamily="34" charset="0"/>
              <a:buChar char="•"/>
            </a:pPr>
            <a:r>
              <a:rPr lang="en-US" sz="1700" dirty="0">
                <a:solidFill>
                  <a:schemeClr val="bg1">
                    <a:lumMod val="75000"/>
                  </a:schemeClr>
                </a:solidFill>
                <a:latin typeface="BROTHER-1816-BOOK" pitchFamily="2" charset="0"/>
              </a:rPr>
              <a:t>Lead Capture forms and Book a 10-minute call/Video Demo.</a:t>
            </a:r>
          </a:p>
          <a:p>
            <a:pPr marL="285750" indent="-285750">
              <a:lnSpc>
                <a:spcPct val="200000"/>
              </a:lnSpc>
              <a:buFont typeface="Arial" panose="020B0604020202020204" pitchFamily="34" charset="0"/>
              <a:buChar char="•"/>
            </a:pPr>
            <a:r>
              <a:rPr lang="en-US" sz="1700" dirty="0">
                <a:solidFill>
                  <a:schemeClr val="bg1">
                    <a:lumMod val="75000"/>
                  </a:schemeClr>
                </a:solidFill>
                <a:latin typeface="BROTHER-1816-BOOK" pitchFamily="2" charset="0"/>
              </a:rPr>
              <a:t>Vendor booths at professional conferences. </a:t>
            </a:r>
          </a:p>
          <a:p>
            <a:pPr marL="285750" indent="-285750">
              <a:lnSpc>
                <a:spcPct val="200000"/>
              </a:lnSpc>
              <a:buFont typeface="Arial" panose="020B0604020202020204" pitchFamily="34" charset="0"/>
              <a:buChar char="•"/>
            </a:pPr>
            <a:r>
              <a:rPr lang="en-US" sz="1700" dirty="0">
                <a:solidFill>
                  <a:schemeClr val="bg1">
                    <a:lumMod val="75000"/>
                  </a:schemeClr>
                </a:solidFill>
                <a:latin typeface="Brother 1816" pitchFamily="2" charset="0"/>
              </a:rPr>
              <a:t>Participation in professional conference panel discussions and presentations.</a:t>
            </a:r>
            <a:endParaRPr lang="en-US" sz="1700" dirty="0">
              <a:solidFill>
                <a:schemeClr val="bg1">
                  <a:lumMod val="75000"/>
                </a:schemeClr>
              </a:solidFill>
              <a:latin typeface="BROTHER-1816-BOOK" pitchFamily="2" charset="0"/>
            </a:endParaRPr>
          </a:p>
          <a:p>
            <a:pPr marL="285750" indent="-285750">
              <a:lnSpc>
                <a:spcPct val="200000"/>
              </a:lnSpc>
              <a:buFont typeface="Arial" panose="020B0604020202020204" pitchFamily="34" charset="0"/>
              <a:buChar char="•"/>
            </a:pPr>
            <a:r>
              <a:rPr lang="en-US" sz="1700" dirty="0">
                <a:solidFill>
                  <a:schemeClr val="bg1">
                    <a:lumMod val="75000"/>
                  </a:schemeClr>
                </a:solidFill>
                <a:latin typeface="BROTHER-1816-BOOK" pitchFamily="2" charset="0"/>
              </a:rPr>
              <a:t>Mass mailing to healthcare professionals and educators.</a:t>
            </a:r>
          </a:p>
          <a:p>
            <a:pPr marL="285750" indent="-285750">
              <a:lnSpc>
                <a:spcPct val="200000"/>
              </a:lnSpc>
              <a:buFont typeface="Arial" panose="020B0604020202020204" pitchFamily="34" charset="0"/>
              <a:buChar char="•"/>
            </a:pPr>
            <a:r>
              <a:rPr lang="en-US" sz="1700" dirty="0">
                <a:solidFill>
                  <a:schemeClr val="bg1">
                    <a:lumMod val="75000"/>
                  </a:schemeClr>
                </a:solidFill>
                <a:latin typeface="BROTHER-1816-BOOK" pitchFamily="2" charset="0"/>
              </a:rPr>
              <a:t>Advertising on professional consumer websites.</a:t>
            </a:r>
          </a:p>
        </p:txBody>
      </p:sp>
      <p:sp>
        <p:nvSpPr>
          <p:cNvPr id="8" name="TextBox 7">
            <a:extLst>
              <a:ext uri="{FF2B5EF4-FFF2-40B4-BE49-F238E27FC236}">
                <a16:creationId xmlns:a16="http://schemas.microsoft.com/office/drawing/2014/main" id="{81447B61-E50C-D5A3-F56A-5C0F23997AE8}"/>
              </a:ext>
            </a:extLst>
          </p:cNvPr>
          <p:cNvSpPr txBox="1"/>
          <p:nvPr/>
        </p:nvSpPr>
        <p:spPr>
          <a:xfrm>
            <a:off x="510744" y="356235"/>
            <a:ext cx="10453816"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MARKETING STRATEGY</a:t>
            </a:r>
          </a:p>
        </p:txBody>
      </p:sp>
      <p:cxnSp>
        <p:nvCxnSpPr>
          <p:cNvPr id="9" name="Straight Connector 8">
            <a:extLst>
              <a:ext uri="{FF2B5EF4-FFF2-40B4-BE49-F238E27FC236}">
                <a16:creationId xmlns:a16="http://schemas.microsoft.com/office/drawing/2014/main" id="{BED3FC53-30FB-6290-5132-3AED9B7D8AB1}"/>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997199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3A9B82-6AA0-5F8C-F1C9-192271A4D81E}"/>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8233E66D-C1EC-5C13-10D5-A3169C915B77}"/>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1362DDA0-E355-D065-F190-A03538A8DB6E}"/>
              </a:ext>
            </a:extLst>
          </p:cNvPr>
          <p:cNvSpPr txBox="1"/>
          <p:nvPr/>
        </p:nvSpPr>
        <p:spPr>
          <a:xfrm>
            <a:off x="510744" y="356235"/>
            <a:ext cx="10453816"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TARGET CONSUMER</a:t>
            </a:r>
          </a:p>
        </p:txBody>
      </p:sp>
      <p:sp>
        <p:nvSpPr>
          <p:cNvPr id="12" name="TextBox 11">
            <a:extLst>
              <a:ext uri="{FF2B5EF4-FFF2-40B4-BE49-F238E27FC236}">
                <a16:creationId xmlns:a16="http://schemas.microsoft.com/office/drawing/2014/main" id="{12DF2F6D-C629-6D3A-52BB-3ACE2BB2F71B}"/>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2ECA081F-910D-ACE7-2F04-1EE79D383097}"/>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
        <p:nvSpPr>
          <p:cNvPr id="5" name="TextBox 4">
            <a:extLst>
              <a:ext uri="{FF2B5EF4-FFF2-40B4-BE49-F238E27FC236}">
                <a16:creationId xmlns:a16="http://schemas.microsoft.com/office/drawing/2014/main" id="{A975B3E6-2523-9D64-D7CC-4ACD33CE067F}"/>
              </a:ext>
            </a:extLst>
          </p:cNvPr>
          <p:cNvSpPr txBox="1"/>
          <p:nvPr/>
        </p:nvSpPr>
        <p:spPr>
          <a:xfrm>
            <a:off x="593115" y="1605953"/>
            <a:ext cx="9415858" cy="1569660"/>
          </a:xfrm>
          <a:prstGeom prst="rect">
            <a:avLst/>
          </a:prstGeom>
          <a:noFill/>
        </p:spPr>
        <p:txBody>
          <a:bodyPr wrap="square" rtlCol="0">
            <a:spAutoFit/>
          </a:bodyPr>
          <a:lstStyle/>
          <a:p>
            <a:r>
              <a:rPr lang="en-US" sz="2400" dirty="0">
                <a:solidFill>
                  <a:schemeClr val="bg1"/>
                </a:solidFill>
                <a:latin typeface="BROTHER-1816-BOOK" pitchFamily="2" charset="0"/>
              </a:rPr>
              <a:t>Nobody is more motivated than families to access treatment for individuals with learning disorders and brain injuries.</a:t>
            </a:r>
          </a:p>
          <a:p>
            <a:endParaRPr lang="en-US" sz="2400" dirty="0">
              <a:solidFill>
                <a:schemeClr val="bg1"/>
              </a:solidFill>
              <a:latin typeface="BROTHER-1816-BOOK" pitchFamily="2" charset="0"/>
            </a:endParaRPr>
          </a:p>
          <a:p>
            <a:r>
              <a:rPr lang="en-US" sz="2400" b="1" i="1" dirty="0">
                <a:solidFill>
                  <a:schemeClr val="bg1"/>
                </a:solidFill>
                <a:latin typeface="Brother 1816" pitchFamily="2" charset="0"/>
              </a:rPr>
              <a:t>TrainMyBrain</a:t>
            </a:r>
            <a:r>
              <a:rPr lang="en-US" sz="2400" dirty="0">
                <a:solidFill>
                  <a:schemeClr val="bg1"/>
                </a:solidFill>
                <a:latin typeface="BROTHER-1816-BOOK" pitchFamily="2" charset="0"/>
              </a:rPr>
              <a:t> is the solution because it is:</a:t>
            </a:r>
          </a:p>
        </p:txBody>
      </p:sp>
      <p:sp>
        <p:nvSpPr>
          <p:cNvPr id="3" name="TextBox 2">
            <a:extLst>
              <a:ext uri="{FF2B5EF4-FFF2-40B4-BE49-F238E27FC236}">
                <a16:creationId xmlns:a16="http://schemas.microsoft.com/office/drawing/2014/main" id="{FB81CFC5-11D8-F264-4CB3-AFDDC69E15F8}"/>
              </a:ext>
            </a:extLst>
          </p:cNvPr>
          <p:cNvSpPr txBox="1"/>
          <p:nvPr/>
        </p:nvSpPr>
        <p:spPr>
          <a:xfrm>
            <a:off x="593115" y="3429000"/>
            <a:ext cx="6186626" cy="1938992"/>
          </a:xfrm>
          <a:prstGeom prst="rect">
            <a:avLst/>
          </a:prstGeom>
          <a:noFill/>
        </p:spPr>
        <p:txBody>
          <a:bodyPr wrap="square" rtlCol="0">
            <a:spAutoFit/>
          </a:bodyPr>
          <a:lstStyle/>
          <a:p>
            <a:pPr marL="342900" indent="-342900">
              <a:buFont typeface="Arial" panose="020B0604020202020204" pitchFamily="34" charset="0"/>
              <a:buChar char="•"/>
            </a:pPr>
            <a:r>
              <a:rPr lang="en-US" sz="2400" b="1" dirty="0">
                <a:solidFill>
                  <a:schemeClr val="bg1"/>
                </a:solidFill>
                <a:latin typeface="Brother 1816" pitchFamily="2" charset="0"/>
              </a:rPr>
              <a:t>Affordable​</a:t>
            </a:r>
          </a:p>
          <a:p>
            <a:pPr marL="342900" indent="-342900">
              <a:buFont typeface="Arial" panose="020B0604020202020204" pitchFamily="34" charset="0"/>
              <a:buChar char="•"/>
            </a:pPr>
            <a:r>
              <a:rPr lang="en-US" sz="2400" b="1" dirty="0">
                <a:solidFill>
                  <a:schemeClr val="bg1"/>
                </a:solidFill>
                <a:latin typeface="Brother 1816" pitchFamily="2" charset="0"/>
              </a:rPr>
              <a:t>Accessible​</a:t>
            </a:r>
          </a:p>
          <a:p>
            <a:pPr marL="342900" indent="-342900">
              <a:buFont typeface="Arial" panose="020B0604020202020204" pitchFamily="34" charset="0"/>
              <a:buChar char="•"/>
            </a:pPr>
            <a:r>
              <a:rPr lang="en-US" sz="2400" b="1" dirty="0">
                <a:solidFill>
                  <a:schemeClr val="bg1"/>
                </a:solidFill>
                <a:latin typeface="Brother 1816" pitchFamily="2" charset="0"/>
              </a:rPr>
              <a:t>Easy to understand​</a:t>
            </a:r>
          </a:p>
          <a:p>
            <a:pPr marL="342900" indent="-342900">
              <a:buFont typeface="Arial" panose="020B0604020202020204" pitchFamily="34" charset="0"/>
              <a:buChar char="•"/>
            </a:pPr>
            <a:r>
              <a:rPr lang="en-US" sz="2400" b="1" dirty="0">
                <a:solidFill>
                  <a:schemeClr val="bg1"/>
                </a:solidFill>
                <a:latin typeface="Brother 1816" pitchFamily="2" charset="0"/>
              </a:rPr>
              <a:t>Convenient​</a:t>
            </a:r>
          </a:p>
          <a:p>
            <a:pPr marL="342900" indent="-342900">
              <a:buFont typeface="Arial" panose="020B0604020202020204" pitchFamily="34" charset="0"/>
              <a:buChar char="•"/>
            </a:pPr>
            <a:r>
              <a:rPr lang="en-US" sz="2400" b="1" dirty="0">
                <a:solidFill>
                  <a:schemeClr val="bg1"/>
                </a:solidFill>
                <a:latin typeface="Brother 1816" pitchFamily="2" charset="0"/>
              </a:rPr>
              <a:t>Individualized to the patient’s needs</a:t>
            </a:r>
          </a:p>
        </p:txBody>
      </p:sp>
    </p:spTree>
    <p:extLst>
      <p:ext uri="{BB962C8B-B14F-4D97-AF65-F5344CB8AC3E}">
        <p14:creationId xmlns:p14="http://schemas.microsoft.com/office/powerpoint/2010/main" val="4211131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6E08CA-B93A-C6FA-CC07-BBD94F4DA108}"/>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DBD958FC-63B5-6E25-61D7-8EAA6E71BC3D}"/>
              </a:ext>
            </a:extLst>
          </p:cNvPr>
          <p:cNvPicPr>
            <a:picLocks noChangeAspect="1"/>
          </p:cNvPicPr>
          <p:nvPr/>
        </p:nvPicPr>
        <p:blipFill>
          <a:blip r:embed="rId3"/>
          <a:stretch>
            <a:fillRect/>
          </a:stretch>
        </p:blipFill>
        <p:spPr>
          <a:xfrm>
            <a:off x="9424087" y="6040523"/>
            <a:ext cx="2141838" cy="645485"/>
          </a:xfrm>
          <a:prstGeom prst="rect">
            <a:avLst/>
          </a:prstGeom>
        </p:spPr>
      </p:pic>
      <p:sp>
        <p:nvSpPr>
          <p:cNvPr id="7" name="TextBox 6">
            <a:extLst>
              <a:ext uri="{FF2B5EF4-FFF2-40B4-BE49-F238E27FC236}">
                <a16:creationId xmlns:a16="http://schemas.microsoft.com/office/drawing/2014/main" id="{E48EFDC1-6DE8-EF56-EEA0-B302E9793B33}"/>
              </a:ext>
            </a:extLst>
          </p:cNvPr>
          <p:cNvSpPr txBox="1"/>
          <p:nvPr/>
        </p:nvSpPr>
        <p:spPr>
          <a:xfrm>
            <a:off x="510744" y="387012"/>
            <a:ext cx="10453816"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COMPETITORS</a:t>
            </a:r>
          </a:p>
        </p:txBody>
      </p:sp>
      <p:sp>
        <p:nvSpPr>
          <p:cNvPr id="12" name="TextBox 11">
            <a:extLst>
              <a:ext uri="{FF2B5EF4-FFF2-40B4-BE49-F238E27FC236}">
                <a16:creationId xmlns:a16="http://schemas.microsoft.com/office/drawing/2014/main" id="{27CE442D-0EC0-E1E2-26B7-1EEABCD60EE2}"/>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89338980-F9C0-E9E9-A9E7-1320C92ACFC4}"/>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
        <p:nvSpPr>
          <p:cNvPr id="2" name="TextBox 1">
            <a:extLst>
              <a:ext uri="{FF2B5EF4-FFF2-40B4-BE49-F238E27FC236}">
                <a16:creationId xmlns:a16="http://schemas.microsoft.com/office/drawing/2014/main" id="{398F875F-ACC2-3714-EF1D-FE0AA238CFCD}"/>
              </a:ext>
            </a:extLst>
          </p:cNvPr>
          <p:cNvSpPr txBox="1"/>
          <p:nvPr/>
        </p:nvSpPr>
        <p:spPr>
          <a:xfrm>
            <a:off x="510744" y="1094898"/>
            <a:ext cx="11055181" cy="4985980"/>
          </a:xfrm>
          <a:prstGeom prst="rect">
            <a:avLst/>
          </a:prstGeom>
          <a:noFill/>
        </p:spPr>
        <p:txBody>
          <a:bodyPr wrap="square" rtlCol="0">
            <a:spAutoFit/>
          </a:bodyPr>
          <a:lstStyle/>
          <a:p>
            <a:r>
              <a:rPr lang="en-US" sz="1400" b="1" dirty="0">
                <a:solidFill>
                  <a:schemeClr val="bg1"/>
                </a:solidFill>
              </a:rPr>
              <a:t>The following are the only programs that can be used independently and do not require healthcare professional management of patient treatment.</a:t>
            </a:r>
          </a:p>
          <a:p>
            <a:endParaRPr lang="en-US" sz="1400" b="1" dirty="0">
              <a:solidFill>
                <a:schemeClr val="bg1"/>
              </a:solidFill>
            </a:endParaRPr>
          </a:p>
          <a:p>
            <a:r>
              <a:rPr lang="en-US" sz="1300" b="1" u="sng" dirty="0">
                <a:solidFill>
                  <a:schemeClr val="bg1"/>
                </a:solidFill>
              </a:rPr>
              <a:t>Program</a:t>
            </a:r>
            <a:r>
              <a:rPr lang="en-US" sz="1300" dirty="0">
                <a:solidFill>
                  <a:schemeClr val="bg1"/>
                </a:solidFill>
              </a:rPr>
              <a:t>			</a:t>
            </a:r>
            <a:r>
              <a:rPr lang="en-US" sz="1300" b="1" dirty="0">
                <a:solidFill>
                  <a:srgbClr val="FFFF00"/>
                </a:solidFill>
              </a:rPr>
              <a:t>TrainMyBrain</a:t>
            </a:r>
            <a:r>
              <a:rPr lang="en-US" sz="1300" b="1" dirty="0">
                <a:solidFill>
                  <a:schemeClr val="bg1"/>
                </a:solidFill>
              </a:rPr>
              <a:t>		Posit Science		</a:t>
            </a:r>
            <a:r>
              <a:rPr lang="en-US" sz="1300" b="1" dirty="0" err="1">
                <a:solidFill>
                  <a:schemeClr val="bg1"/>
                </a:solidFill>
              </a:rPr>
              <a:t>MindSparke</a:t>
            </a:r>
            <a:r>
              <a:rPr lang="en-US" sz="1300" b="1" dirty="0">
                <a:solidFill>
                  <a:schemeClr val="bg1"/>
                </a:solidFill>
              </a:rPr>
              <a:t>		</a:t>
            </a:r>
            <a:r>
              <a:rPr lang="en-US" sz="1300" b="1" dirty="0" err="1">
                <a:solidFill>
                  <a:schemeClr val="bg1"/>
                </a:solidFill>
              </a:rPr>
              <a:t>Cognifit</a:t>
            </a:r>
            <a:endParaRPr lang="en-US" sz="1300" b="1" dirty="0">
              <a:solidFill>
                <a:schemeClr val="bg1"/>
              </a:solidFill>
            </a:endParaRPr>
          </a:p>
          <a:p>
            <a:r>
              <a:rPr lang="en-US" sz="1300" b="1" dirty="0">
                <a:solidFill>
                  <a:schemeClr val="bg1"/>
                </a:solidFill>
              </a:rPr>
              <a:t>						Brain HQ		Brain Fitness Pro</a:t>
            </a:r>
            <a:endParaRPr lang="en-US" sz="1300" dirty="0">
              <a:solidFill>
                <a:schemeClr val="bg1"/>
              </a:solidFill>
            </a:endParaRPr>
          </a:p>
          <a:p>
            <a:endParaRPr lang="en-US" sz="1300" dirty="0">
              <a:solidFill>
                <a:schemeClr val="bg1"/>
              </a:solidFill>
            </a:endParaRPr>
          </a:p>
          <a:p>
            <a:r>
              <a:rPr lang="en-US" sz="1300" b="1" u="sng" dirty="0">
                <a:solidFill>
                  <a:schemeClr val="bg1"/>
                </a:solidFill>
              </a:rPr>
              <a:t>Number of Exercises</a:t>
            </a:r>
            <a:r>
              <a:rPr lang="en-US" sz="1300" dirty="0">
                <a:solidFill>
                  <a:schemeClr val="bg1"/>
                </a:solidFill>
              </a:rPr>
              <a:t>		</a:t>
            </a:r>
            <a:r>
              <a:rPr lang="en-US" sz="1300" dirty="0">
                <a:solidFill>
                  <a:srgbClr val="FFFF00"/>
                </a:solidFill>
              </a:rPr>
              <a:t>         </a:t>
            </a:r>
            <a:r>
              <a:rPr lang="en-US" sz="1300" b="1" dirty="0">
                <a:solidFill>
                  <a:srgbClr val="FFFF00"/>
                </a:solidFill>
              </a:rPr>
              <a:t>70		       	       </a:t>
            </a:r>
            <a:r>
              <a:rPr lang="en-US" sz="1300" b="1" dirty="0">
                <a:solidFill>
                  <a:schemeClr val="bg1"/>
                </a:solidFill>
              </a:rPr>
              <a:t>29		# not stated		     23</a:t>
            </a:r>
          </a:p>
          <a:p>
            <a:endParaRPr lang="en-US" sz="1300" dirty="0">
              <a:solidFill>
                <a:schemeClr val="bg1"/>
              </a:solidFill>
            </a:endParaRPr>
          </a:p>
          <a:p>
            <a:r>
              <a:rPr lang="en-US" sz="1300" b="1" u="sng" dirty="0">
                <a:solidFill>
                  <a:schemeClr val="bg1"/>
                </a:solidFill>
              </a:rPr>
              <a:t>Areas Trained</a:t>
            </a:r>
            <a:r>
              <a:rPr lang="en-US" sz="1300" dirty="0">
                <a:solidFill>
                  <a:schemeClr val="bg1"/>
                </a:solidFill>
              </a:rPr>
              <a:t>		</a:t>
            </a:r>
            <a:r>
              <a:rPr lang="en-US" sz="1300" b="1" dirty="0">
                <a:solidFill>
                  <a:srgbClr val="FFFF00"/>
                </a:solidFill>
              </a:rPr>
              <a:t>Attention		         	      </a:t>
            </a:r>
            <a:r>
              <a:rPr lang="en-US" sz="1400" kern="100" dirty="0">
                <a:solidFill>
                  <a:srgbClr val="FFFF00"/>
                </a:solidFill>
                <a:effectLst/>
                <a:latin typeface="Segoe UI Emoji" panose="020B0502040204020203" pitchFamily="34" charset="0"/>
                <a:ea typeface="Aptos" panose="020B0004020202020204" pitchFamily="34" charset="0"/>
                <a:cs typeface="Segoe UI Emoji" panose="020B0502040204020203" pitchFamily="34" charset="0"/>
              </a:rPr>
              <a:t>✔️</a:t>
            </a:r>
            <a:r>
              <a:rPr lang="en-US" sz="1300" b="1" dirty="0">
                <a:solidFill>
                  <a:schemeClr val="bg1"/>
                </a:solidFill>
              </a:rPr>
              <a:t>		         </a:t>
            </a:r>
            <a:r>
              <a:rPr lang="en-US" sz="1400" kern="100" dirty="0">
                <a:solidFill>
                  <a:srgbClr val="84E291"/>
                </a:solidFill>
                <a:effectLst/>
                <a:latin typeface="Segoe UI Emoji" panose="020B0502040204020203" pitchFamily="34" charset="0"/>
                <a:ea typeface="Aptos" panose="020B0004020202020204" pitchFamily="34" charset="0"/>
                <a:cs typeface="Segoe UI Emoji" panose="020B0502040204020203" pitchFamily="34" charset="0"/>
              </a:rPr>
              <a:t>✔️</a:t>
            </a:r>
            <a:r>
              <a:rPr lang="en-US" sz="1300" b="1" dirty="0">
                <a:solidFill>
                  <a:schemeClr val="bg1"/>
                </a:solidFill>
              </a:rPr>
              <a:t>		     </a:t>
            </a:r>
            <a:r>
              <a:rPr lang="en-US" sz="1400" kern="100" dirty="0">
                <a:solidFill>
                  <a:srgbClr val="84E291"/>
                </a:solidFill>
                <a:effectLst/>
                <a:latin typeface="Segoe UI Emoji" panose="020B0502040204020203" pitchFamily="34" charset="0"/>
                <a:ea typeface="Aptos" panose="020B0004020202020204" pitchFamily="34" charset="0"/>
                <a:cs typeface="Segoe UI Emoji" panose="020B0502040204020203" pitchFamily="34" charset="0"/>
              </a:rPr>
              <a:t>✔️</a:t>
            </a:r>
            <a:endParaRPr lang="en-US" sz="1300" b="1" dirty="0">
              <a:solidFill>
                <a:schemeClr val="bg1"/>
              </a:solidFill>
            </a:endParaRPr>
          </a:p>
          <a:p>
            <a:r>
              <a:rPr lang="en-US" sz="1300" b="1" dirty="0">
                <a:solidFill>
                  <a:srgbClr val="FFFF00"/>
                </a:solidFill>
              </a:rPr>
              <a:t>			Problem Solving	         	      </a:t>
            </a:r>
            <a:r>
              <a:rPr lang="en-US" sz="1400" kern="100" dirty="0">
                <a:solidFill>
                  <a:schemeClr val="bg1"/>
                </a:solidFill>
                <a:effectLst/>
                <a:latin typeface="Segoe UI Emoji" panose="020B0502040204020203" pitchFamily="34" charset="0"/>
                <a:ea typeface="Aptos" panose="020B0004020202020204" pitchFamily="34" charset="0"/>
                <a:cs typeface="Segoe UI Emoji" panose="020B0502040204020203" pitchFamily="34" charset="0"/>
              </a:rPr>
              <a:t>✔️</a:t>
            </a:r>
            <a:r>
              <a:rPr lang="en-US" sz="1300" b="1" dirty="0">
                <a:solidFill>
                  <a:schemeClr val="bg1"/>
                </a:solidFill>
              </a:rPr>
              <a:t>		         </a:t>
            </a:r>
            <a:r>
              <a:rPr lang="en-US" sz="1400" kern="100" dirty="0">
                <a:solidFill>
                  <a:srgbClr val="84E291"/>
                </a:solidFill>
                <a:effectLst/>
                <a:latin typeface="Segoe UI Emoji" panose="020B0502040204020203" pitchFamily="34" charset="0"/>
                <a:ea typeface="Aptos" panose="020B0004020202020204" pitchFamily="34" charset="0"/>
                <a:cs typeface="Segoe UI Emoji" panose="020B0502040204020203" pitchFamily="34" charset="0"/>
              </a:rPr>
              <a:t>✔️</a:t>
            </a:r>
            <a:r>
              <a:rPr lang="en-US" sz="1300" b="1" dirty="0">
                <a:solidFill>
                  <a:schemeClr val="bg1"/>
                </a:solidFill>
              </a:rPr>
              <a:t>		     </a:t>
            </a:r>
            <a:r>
              <a:rPr lang="en-US" sz="1400" kern="100" dirty="0">
                <a:solidFill>
                  <a:srgbClr val="84E291"/>
                </a:solidFill>
                <a:effectLst/>
                <a:latin typeface="Segoe UI Emoji" panose="020B0502040204020203" pitchFamily="34" charset="0"/>
                <a:ea typeface="Aptos" panose="020B0004020202020204" pitchFamily="34" charset="0"/>
                <a:cs typeface="Segoe UI Emoji" panose="020B0502040204020203" pitchFamily="34" charset="0"/>
              </a:rPr>
              <a:t>✔️</a:t>
            </a:r>
            <a:endParaRPr lang="en-US" sz="1300" b="1" dirty="0">
              <a:solidFill>
                <a:schemeClr val="bg1"/>
              </a:solidFill>
            </a:endParaRPr>
          </a:p>
          <a:p>
            <a:r>
              <a:rPr lang="en-US" sz="1300" b="1" dirty="0">
                <a:solidFill>
                  <a:srgbClr val="FFFF00"/>
                </a:solidFill>
              </a:rPr>
              <a:t>			Visual Memory	         	      </a:t>
            </a:r>
            <a:r>
              <a:rPr lang="en-US" sz="1400" kern="100" dirty="0">
                <a:solidFill>
                  <a:srgbClr val="84E291"/>
                </a:solidFill>
                <a:effectLst/>
                <a:latin typeface="Segoe UI Emoji" panose="020B0502040204020203" pitchFamily="34" charset="0"/>
                <a:ea typeface="Aptos" panose="020B0004020202020204" pitchFamily="34" charset="0"/>
                <a:cs typeface="Segoe UI Emoji" panose="020B0502040204020203" pitchFamily="34" charset="0"/>
              </a:rPr>
              <a:t>✔️</a:t>
            </a:r>
            <a:r>
              <a:rPr lang="en-US" sz="1300" b="1" dirty="0">
                <a:solidFill>
                  <a:schemeClr val="bg1"/>
                </a:solidFill>
              </a:rPr>
              <a:t>		         </a:t>
            </a:r>
            <a:r>
              <a:rPr lang="en-US" sz="1400" kern="100" dirty="0">
                <a:solidFill>
                  <a:srgbClr val="84E291"/>
                </a:solidFill>
                <a:effectLst/>
                <a:latin typeface="Segoe UI Emoji" panose="020B0502040204020203" pitchFamily="34" charset="0"/>
                <a:ea typeface="Aptos" panose="020B0004020202020204" pitchFamily="34" charset="0"/>
                <a:cs typeface="Segoe UI Emoji" panose="020B0502040204020203" pitchFamily="34" charset="0"/>
              </a:rPr>
              <a:t>✔️</a:t>
            </a:r>
            <a:r>
              <a:rPr lang="en-US" sz="1300" b="1" dirty="0">
                <a:solidFill>
                  <a:schemeClr val="bg1"/>
                </a:solidFill>
              </a:rPr>
              <a:t>		     </a:t>
            </a:r>
            <a:r>
              <a:rPr lang="en-US" sz="1400" kern="100" dirty="0">
                <a:solidFill>
                  <a:srgbClr val="84E291"/>
                </a:solidFill>
                <a:effectLst/>
                <a:latin typeface="Segoe UI Emoji" panose="020B0502040204020203" pitchFamily="34" charset="0"/>
                <a:ea typeface="Aptos" panose="020B0004020202020204" pitchFamily="34" charset="0"/>
                <a:cs typeface="Segoe UI Emoji" panose="020B0502040204020203" pitchFamily="34" charset="0"/>
              </a:rPr>
              <a:t>✔️</a:t>
            </a:r>
            <a:endParaRPr lang="en-US" sz="1300" b="1" dirty="0">
              <a:solidFill>
                <a:schemeClr val="bg1"/>
              </a:solidFill>
            </a:endParaRPr>
          </a:p>
          <a:p>
            <a:r>
              <a:rPr lang="en-US" sz="1300" b="1" dirty="0">
                <a:solidFill>
                  <a:srgbClr val="FFFF00"/>
                </a:solidFill>
              </a:rPr>
              <a:t>			Verbal Memory	         	      </a:t>
            </a:r>
            <a:r>
              <a:rPr lang="en-US" sz="1400" kern="100" dirty="0">
                <a:solidFill>
                  <a:srgbClr val="84E291"/>
                </a:solidFill>
                <a:effectLst/>
                <a:latin typeface="Segoe UI Emoji" panose="020B0502040204020203" pitchFamily="34" charset="0"/>
                <a:ea typeface="Aptos" panose="020B0004020202020204" pitchFamily="34" charset="0"/>
                <a:cs typeface="Segoe UI Emoji" panose="020B0502040204020203" pitchFamily="34" charset="0"/>
              </a:rPr>
              <a:t>✔️</a:t>
            </a:r>
            <a:r>
              <a:rPr lang="en-US" sz="1300" b="1" dirty="0">
                <a:solidFill>
                  <a:schemeClr val="bg1"/>
                </a:solidFill>
              </a:rPr>
              <a:t>		         </a:t>
            </a:r>
            <a:r>
              <a:rPr lang="en-US" sz="1400" kern="100" dirty="0">
                <a:solidFill>
                  <a:srgbClr val="84E291"/>
                </a:solidFill>
                <a:effectLst/>
                <a:latin typeface="Segoe UI Emoji" panose="020B0502040204020203" pitchFamily="34" charset="0"/>
                <a:ea typeface="Aptos" panose="020B0004020202020204" pitchFamily="34" charset="0"/>
                <a:cs typeface="Segoe UI Emoji" panose="020B0502040204020203" pitchFamily="34" charset="0"/>
              </a:rPr>
              <a:t>✔️</a:t>
            </a:r>
            <a:r>
              <a:rPr lang="en-US" sz="1300" b="1" dirty="0">
                <a:solidFill>
                  <a:schemeClr val="bg1"/>
                </a:solidFill>
              </a:rPr>
              <a:t>		     </a:t>
            </a:r>
            <a:r>
              <a:rPr lang="en-US" sz="1400" kern="100" dirty="0">
                <a:solidFill>
                  <a:srgbClr val="84E291"/>
                </a:solidFill>
                <a:effectLst/>
                <a:latin typeface="Segoe UI Emoji" panose="020B0502040204020203" pitchFamily="34" charset="0"/>
                <a:ea typeface="Aptos" panose="020B0004020202020204" pitchFamily="34" charset="0"/>
                <a:cs typeface="Segoe UI Emoji" panose="020B0502040204020203" pitchFamily="34" charset="0"/>
              </a:rPr>
              <a:t>✔️</a:t>
            </a:r>
            <a:endParaRPr lang="en-US" sz="1300" b="1" dirty="0">
              <a:solidFill>
                <a:schemeClr val="bg1"/>
              </a:solidFill>
            </a:endParaRPr>
          </a:p>
          <a:p>
            <a:r>
              <a:rPr lang="en-US" sz="1300" b="1" dirty="0">
                <a:solidFill>
                  <a:srgbClr val="FFFF00"/>
                </a:solidFill>
              </a:rPr>
              <a:t>			Visual Spatial Processing                	     </a:t>
            </a:r>
            <a:r>
              <a:rPr lang="en-US" sz="1300" b="1" dirty="0">
                <a:solidFill>
                  <a:schemeClr val="bg1"/>
                </a:solidFill>
              </a:rPr>
              <a:t>N/A</a:t>
            </a:r>
            <a:r>
              <a:rPr lang="en-US" sz="1300" b="1" dirty="0">
                <a:solidFill>
                  <a:srgbClr val="FFFF00"/>
                </a:solidFill>
              </a:rPr>
              <a:t>		         </a:t>
            </a:r>
            <a:r>
              <a:rPr lang="en-US" sz="1300" b="1" dirty="0">
                <a:solidFill>
                  <a:schemeClr val="bg1"/>
                </a:solidFill>
              </a:rPr>
              <a:t>N/A		     N/A</a:t>
            </a:r>
            <a:endParaRPr lang="en-US" sz="1300" b="1" dirty="0">
              <a:solidFill>
                <a:srgbClr val="FFFF00"/>
              </a:solidFill>
            </a:endParaRPr>
          </a:p>
          <a:p>
            <a:r>
              <a:rPr lang="en-US" sz="1300" b="1" dirty="0">
                <a:solidFill>
                  <a:srgbClr val="FFFF00"/>
                </a:solidFill>
              </a:rPr>
              <a:t>			Auditory Processing	        	     </a:t>
            </a:r>
            <a:r>
              <a:rPr lang="en-US" sz="1300" b="1" dirty="0">
                <a:solidFill>
                  <a:schemeClr val="bg1"/>
                </a:solidFill>
              </a:rPr>
              <a:t>N/A		         N/A		     N/A</a:t>
            </a:r>
            <a:endParaRPr lang="en-US" sz="1300" b="1" dirty="0">
              <a:solidFill>
                <a:srgbClr val="FFFF00"/>
              </a:solidFill>
            </a:endParaRPr>
          </a:p>
          <a:p>
            <a:r>
              <a:rPr lang="en-US" sz="1300" b="1" dirty="0">
                <a:solidFill>
                  <a:srgbClr val="FFFF00"/>
                </a:solidFill>
              </a:rPr>
              <a:t>			Language Processing	        	     </a:t>
            </a:r>
            <a:r>
              <a:rPr lang="en-US" sz="1300" b="1" dirty="0">
                <a:solidFill>
                  <a:schemeClr val="bg1"/>
                </a:solidFill>
              </a:rPr>
              <a:t>N/A		         N/A		     N/A</a:t>
            </a:r>
            <a:endParaRPr lang="en-US" sz="1300" b="1" dirty="0">
              <a:solidFill>
                <a:srgbClr val="FFFF00"/>
              </a:solidFill>
            </a:endParaRPr>
          </a:p>
          <a:p>
            <a:r>
              <a:rPr lang="en-US" sz="1300" b="1" dirty="0">
                <a:solidFill>
                  <a:srgbClr val="FFFF00"/>
                </a:solidFill>
              </a:rPr>
              <a:t>			Motor Skills		</a:t>
            </a:r>
            <a:r>
              <a:rPr lang="en-US" sz="1300" b="1" dirty="0">
                <a:solidFill>
                  <a:schemeClr val="bg1"/>
                </a:solidFill>
              </a:rPr>
              <a:t>        	     N/A		         N/A		     N/A</a:t>
            </a:r>
            <a:endParaRPr lang="en-US" sz="1300" b="1" dirty="0">
              <a:solidFill>
                <a:srgbClr val="FFFF00"/>
              </a:solidFill>
            </a:endParaRPr>
          </a:p>
          <a:p>
            <a:endParaRPr lang="en-US" sz="1300" dirty="0">
              <a:solidFill>
                <a:schemeClr val="bg1"/>
              </a:solidFill>
            </a:endParaRPr>
          </a:p>
          <a:p>
            <a:r>
              <a:rPr lang="en-US" sz="1300" b="1" u="sng" dirty="0">
                <a:solidFill>
                  <a:schemeClr val="bg1"/>
                </a:solidFill>
              </a:rPr>
              <a:t>Cognitive Assessment &amp;</a:t>
            </a:r>
            <a:r>
              <a:rPr lang="en-US" sz="1300" b="1" dirty="0">
                <a:solidFill>
                  <a:schemeClr val="bg1"/>
                </a:solidFill>
              </a:rPr>
              <a:t>		</a:t>
            </a:r>
            <a:r>
              <a:rPr lang="en-US" sz="1300" b="1" dirty="0">
                <a:solidFill>
                  <a:srgbClr val="FFFF00"/>
                </a:solidFill>
              </a:rPr>
              <a:t>Individualized Based on </a:t>
            </a:r>
            <a:r>
              <a:rPr lang="en-US" sz="1300" b="1" dirty="0">
                <a:solidFill>
                  <a:srgbClr val="00B050"/>
                </a:solidFill>
              </a:rPr>
              <a:t>	</a:t>
            </a:r>
            <a:r>
              <a:rPr lang="en-US" sz="1300" b="1" dirty="0">
                <a:solidFill>
                  <a:schemeClr val="bg1"/>
                </a:solidFill>
              </a:rPr>
              <a:t>	One Size Fits all	 One Size Fits all	 One Size Fits all</a:t>
            </a:r>
          </a:p>
          <a:p>
            <a:r>
              <a:rPr lang="en-US" sz="1300" b="1" u="sng" dirty="0">
                <a:solidFill>
                  <a:schemeClr val="bg1"/>
                </a:solidFill>
              </a:rPr>
              <a:t>Individualized Treatment Plan</a:t>
            </a:r>
            <a:r>
              <a:rPr lang="en-US" sz="1300" b="1" dirty="0">
                <a:solidFill>
                  <a:schemeClr val="bg1"/>
                </a:solidFill>
              </a:rPr>
              <a:t>	</a:t>
            </a:r>
            <a:r>
              <a:rPr lang="en-US" sz="1300" b="1" dirty="0">
                <a:solidFill>
                  <a:srgbClr val="FFFF00"/>
                </a:solidFill>
              </a:rPr>
              <a:t>SymptomTrac Assessment</a:t>
            </a:r>
          </a:p>
          <a:p>
            <a:r>
              <a:rPr lang="en-US" sz="1300" dirty="0">
                <a:solidFill>
                  <a:schemeClr val="bg1"/>
                </a:solidFill>
              </a:rPr>
              <a:t> </a:t>
            </a:r>
          </a:p>
          <a:p>
            <a:r>
              <a:rPr lang="en-US" sz="1300" b="1" u="sng" dirty="0">
                <a:solidFill>
                  <a:schemeClr val="bg1"/>
                </a:solidFill>
              </a:rPr>
              <a:t>AI Management of Treatment</a:t>
            </a:r>
            <a:r>
              <a:rPr lang="en-US" sz="1300" b="1" dirty="0">
                <a:solidFill>
                  <a:schemeClr val="bg1"/>
                </a:solidFill>
              </a:rPr>
              <a:t>	</a:t>
            </a:r>
            <a:r>
              <a:rPr lang="en-US" sz="1300" b="1" dirty="0">
                <a:solidFill>
                  <a:srgbClr val="FFFF00"/>
                </a:solidFill>
              </a:rPr>
              <a:t>        Yes</a:t>
            </a:r>
            <a:r>
              <a:rPr lang="en-US" sz="1300" b="1" dirty="0">
                <a:solidFill>
                  <a:srgbClr val="00B050"/>
                </a:solidFill>
              </a:rPr>
              <a:t>	</a:t>
            </a:r>
            <a:r>
              <a:rPr lang="en-US" sz="1300" b="1" dirty="0">
                <a:solidFill>
                  <a:schemeClr val="bg1"/>
                </a:solidFill>
              </a:rPr>
              <a:t>		       No		           No		        No</a:t>
            </a:r>
            <a:endParaRPr lang="en-US" sz="1300" b="1" u="sng" dirty="0">
              <a:solidFill>
                <a:schemeClr val="bg1"/>
              </a:solidFill>
            </a:endParaRPr>
          </a:p>
          <a:p>
            <a:endParaRPr lang="en-US" sz="1300" dirty="0">
              <a:solidFill>
                <a:schemeClr val="bg1"/>
              </a:solidFill>
            </a:endParaRPr>
          </a:p>
          <a:p>
            <a:r>
              <a:rPr lang="en-US" sz="1300" b="1" u="sng" dirty="0">
                <a:solidFill>
                  <a:schemeClr val="bg1"/>
                </a:solidFill>
              </a:rPr>
              <a:t>Required Daily Treatment</a:t>
            </a:r>
            <a:r>
              <a:rPr lang="en-US" sz="1300" b="1" dirty="0">
                <a:solidFill>
                  <a:schemeClr val="bg1"/>
                </a:solidFill>
              </a:rPr>
              <a:t>		</a:t>
            </a:r>
            <a:r>
              <a:rPr lang="en-US" sz="1300" b="1" dirty="0">
                <a:solidFill>
                  <a:srgbClr val="FFFF00"/>
                </a:solidFill>
              </a:rPr>
              <a:t>One Hour per Day</a:t>
            </a:r>
            <a:r>
              <a:rPr lang="en-US" sz="1300" b="1" dirty="0">
                <a:solidFill>
                  <a:schemeClr val="bg1"/>
                </a:solidFill>
              </a:rPr>
              <a:t>		No Requirements	30 minutes, 4-5 days	 No Requirements</a:t>
            </a:r>
          </a:p>
          <a:p>
            <a:endParaRPr lang="en-US" sz="1300" dirty="0">
              <a:solidFill>
                <a:schemeClr val="bg1"/>
              </a:solidFill>
            </a:endParaRPr>
          </a:p>
          <a:p>
            <a:r>
              <a:rPr lang="en-US" sz="1300" b="1" u="sng" dirty="0">
                <a:solidFill>
                  <a:schemeClr val="bg1"/>
                </a:solidFill>
              </a:rPr>
              <a:t>Required Duration of Treatment</a:t>
            </a:r>
            <a:r>
              <a:rPr lang="en-US" sz="1300" b="1" dirty="0">
                <a:solidFill>
                  <a:schemeClr val="bg1"/>
                </a:solidFill>
              </a:rPr>
              <a:t>	</a:t>
            </a:r>
            <a:r>
              <a:rPr lang="en-US" sz="1300" b="1" dirty="0">
                <a:solidFill>
                  <a:srgbClr val="FFFF00"/>
                </a:solidFill>
              </a:rPr>
              <a:t>3-6 Months	</a:t>
            </a:r>
            <a:r>
              <a:rPr lang="en-US" sz="1300" b="1" dirty="0">
                <a:solidFill>
                  <a:schemeClr val="bg1"/>
                </a:solidFill>
              </a:rPr>
              <a:t>		 No Requirements	2 months		 No Requirements</a:t>
            </a:r>
          </a:p>
        </p:txBody>
      </p:sp>
    </p:spTree>
    <p:extLst>
      <p:ext uri="{BB962C8B-B14F-4D97-AF65-F5344CB8AC3E}">
        <p14:creationId xmlns:p14="http://schemas.microsoft.com/office/powerpoint/2010/main" val="509347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9DFAD6-3E59-03E8-C14C-034E1889D012}"/>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D968D602-A138-DD8A-69A8-5A72B965EF0C}"/>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0B87D11C-3CA5-6147-6697-B0AA766E1710}"/>
              </a:ext>
            </a:extLst>
          </p:cNvPr>
          <p:cNvSpPr txBox="1"/>
          <p:nvPr/>
        </p:nvSpPr>
        <p:spPr>
          <a:xfrm>
            <a:off x="510743" y="356235"/>
            <a:ext cx="11219937"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SUSTAINABLE COMPETITIVE ADVANTAGE</a:t>
            </a:r>
          </a:p>
        </p:txBody>
      </p:sp>
      <p:sp>
        <p:nvSpPr>
          <p:cNvPr id="12" name="TextBox 11">
            <a:extLst>
              <a:ext uri="{FF2B5EF4-FFF2-40B4-BE49-F238E27FC236}">
                <a16:creationId xmlns:a16="http://schemas.microsoft.com/office/drawing/2014/main" id="{DD40E125-ACA9-E515-73B9-8E8DAD9A557B}"/>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DE9042F5-5F7D-92D1-410C-7A50F853669C}"/>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
        <p:nvSpPr>
          <p:cNvPr id="5" name="TextBox 4">
            <a:extLst>
              <a:ext uri="{FF2B5EF4-FFF2-40B4-BE49-F238E27FC236}">
                <a16:creationId xmlns:a16="http://schemas.microsoft.com/office/drawing/2014/main" id="{C6C5F4CF-5922-0C2E-D605-BD0C94499CDC}"/>
              </a:ext>
            </a:extLst>
          </p:cNvPr>
          <p:cNvSpPr txBox="1"/>
          <p:nvPr/>
        </p:nvSpPr>
        <p:spPr>
          <a:xfrm>
            <a:off x="593115" y="1605953"/>
            <a:ext cx="9415858" cy="461665"/>
          </a:xfrm>
          <a:prstGeom prst="rect">
            <a:avLst/>
          </a:prstGeom>
          <a:noFill/>
        </p:spPr>
        <p:txBody>
          <a:bodyPr wrap="square" rtlCol="0">
            <a:spAutoFit/>
          </a:bodyPr>
          <a:lstStyle/>
          <a:p>
            <a:r>
              <a:rPr lang="en-US" sz="2400" b="1" i="1" dirty="0">
                <a:solidFill>
                  <a:schemeClr val="bg1"/>
                </a:solidFill>
                <a:latin typeface="Brother 1816" pitchFamily="2" charset="0"/>
              </a:rPr>
              <a:t>TrainMyBrain</a:t>
            </a:r>
            <a:r>
              <a:rPr lang="en-US" sz="2400" dirty="0">
                <a:solidFill>
                  <a:schemeClr val="bg1"/>
                </a:solidFill>
                <a:latin typeface="BROTHER-1816-BOOK" pitchFamily="2" charset="0"/>
              </a:rPr>
              <a:t> is the solution because:</a:t>
            </a:r>
          </a:p>
        </p:txBody>
      </p:sp>
      <p:sp>
        <p:nvSpPr>
          <p:cNvPr id="2" name="TextBox 1">
            <a:extLst>
              <a:ext uri="{FF2B5EF4-FFF2-40B4-BE49-F238E27FC236}">
                <a16:creationId xmlns:a16="http://schemas.microsoft.com/office/drawing/2014/main" id="{6C9283CF-D414-5B53-5D5D-ADA2192ACA0E}"/>
              </a:ext>
            </a:extLst>
          </p:cNvPr>
          <p:cNvSpPr txBox="1"/>
          <p:nvPr/>
        </p:nvSpPr>
        <p:spPr>
          <a:xfrm>
            <a:off x="621949" y="2198129"/>
            <a:ext cx="9831867" cy="3712427"/>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sz="1700" dirty="0">
                <a:solidFill>
                  <a:schemeClr val="bg1">
                    <a:lumMod val="75000"/>
                  </a:schemeClr>
                </a:solidFill>
                <a:latin typeface="Brother 1816" pitchFamily="2" charset="0"/>
              </a:rPr>
              <a:t>TrainMyBrain will be </a:t>
            </a:r>
            <a:r>
              <a:rPr lang="en-US" sz="1700" b="1" u="sng" dirty="0">
                <a:solidFill>
                  <a:schemeClr val="bg1"/>
                </a:solidFill>
                <a:latin typeface="Brother 1816" pitchFamily="2" charset="0"/>
              </a:rPr>
              <a:t>the only program</a:t>
            </a:r>
            <a:r>
              <a:rPr lang="en-US" sz="1700" b="1" dirty="0">
                <a:solidFill>
                  <a:schemeClr val="bg1"/>
                </a:solidFill>
                <a:latin typeface="Brother 1816" pitchFamily="2" charset="0"/>
              </a:rPr>
              <a:t> that generates an </a:t>
            </a:r>
            <a:r>
              <a:rPr lang="en-US" sz="1600" b="1" dirty="0">
                <a:solidFill>
                  <a:schemeClr val="bg1"/>
                </a:solidFill>
                <a:latin typeface="Brother 1816" pitchFamily="2" charset="0"/>
              </a:rPr>
              <a:t>INDVIDUALIZED TREATMENT PLAN </a:t>
            </a:r>
            <a:r>
              <a:rPr lang="en-US" sz="1700" b="1" dirty="0">
                <a:solidFill>
                  <a:schemeClr val="bg1"/>
                </a:solidFill>
                <a:latin typeface="Brother 1816" pitchFamily="2" charset="0"/>
              </a:rPr>
              <a:t>based on an objective symptom checklist (SymptomTrac).​</a:t>
            </a:r>
          </a:p>
          <a:p>
            <a:pPr marL="285750" indent="-285750">
              <a:lnSpc>
                <a:spcPct val="200000"/>
              </a:lnSpc>
              <a:buFont typeface="Arial" panose="020B0604020202020204" pitchFamily="34" charset="0"/>
              <a:buChar char="•"/>
            </a:pPr>
            <a:r>
              <a:rPr lang="en-US" sz="1700" dirty="0">
                <a:solidFill>
                  <a:schemeClr val="bg1">
                    <a:lumMod val="75000"/>
                  </a:schemeClr>
                </a:solidFill>
                <a:latin typeface="Brother 1816" pitchFamily="2" charset="0"/>
              </a:rPr>
              <a:t>It will be </a:t>
            </a:r>
            <a:r>
              <a:rPr lang="en-US" sz="1700" b="1" u="sng" dirty="0">
                <a:solidFill>
                  <a:schemeClr val="bg1"/>
                </a:solidFill>
                <a:latin typeface="Brother 1816" pitchFamily="2" charset="0"/>
              </a:rPr>
              <a:t>the only program</a:t>
            </a:r>
            <a:r>
              <a:rPr lang="en-US" sz="1700" b="1" dirty="0">
                <a:solidFill>
                  <a:schemeClr val="bg1"/>
                </a:solidFill>
                <a:latin typeface="Brother 1816" pitchFamily="2" charset="0"/>
              </a:rPr>
              <a:t> that provides the breadth of cognitive skills that can be trained.</a:t>
            </a:r>
          </a:p>
          <a:p>
            <a:pPr marL="285750" indent="-285750">
              <a:lnSpc>
                <a:spcPct val="200000"/>
              </a:lnSpc>
              <a:buFont typeface="Arial" panose="020B0604020202020204" pitchFamily="34" charset="0"/>
              <a:buChar char="•"/>
            </a:pPr>
            <a:r>
              <a:rPr lang="en-US" sz="1700" dirty="0">
                <a:solidFill>
                  <a:schemeClr val="bg1">
                    <a:lumMod val="75000"/>
                  </a:schemeClr>
                </a:solidFill>
                <a:latin typeface="Brother 1816" pitchFamily="2" charset="0"/>
              </a:rPr>
              <a:t>It will be </a:t>
            </a:r>
            <a:r>
              <a:rPr lang="en-US" sz="1700" b="1" u="sng" dirty="0">
                <a:solidFill>
                  <a:schemeClr val="bg1"/>
                </a:solidFill>
                <a:latin typeface="Brother 1816" pitchFamily="2" charset="0"/>
              </a:rPr>
              <a:t>the only program</a:t>
            </a:r>
            <a:r>
              <a:rPr lang="en-US" sz="1700" b="1" dirty="0">
                <a:solidFill>
                  <a:schemeClr val="bg1"/>
                </a:solidFill>
                <a:latin typeface="Brother 1816" pitchFamily="2" charset="0"/>
              </a:rPr>
              <a:t> that requires specific intensity and minimum duration of treatment for optimal therapeutic outcomes.​</a:t>
            </a:r>
          </a:p>
          <a:p>
            <a:pPr marL="285750" indent="-285750">
              <a:lnSpc>
                <a:spcPct val="200000"/>
              </a:lnSpc>
              <a:buFont typeface="Arial" panose="020B0604020202020204" pitchFamily="34" charset="0"/>
              <a:buChar char="•"/>
            </a:pPr>
            <a:r>
              <a:rPr lang="en-US" sz="1700" dirty="0">
                <a:solidFill>
                  <a:schemeClr val="bg1">
                    <a:lumMod val="75000"/>
                  </a:schemeClr>
                </a:solidFill>
                <a:latin typeface="Brother 1816" pitchFamily="2" charset="0"/>
              </a:rPr>
              <a:t>It will be </a:t>
            </a:r>
            <a:r>
              <a:rPr lang="en-US" sz="1700" b="1" u="sng" dirty="0">
                <a:solidFill>
                  <a:schemeClr val="bg1"/>
                </a:solidFill>
                <a:latin typeface="Brother 1816" pitchFamily="2" charset="0"/>
              </a:rPr>
              <a:t>the only program</a:t>
            </a:r>
            <a:r>
              <a:rPr lang="en-US" sz="1700" b="1" dirty="0">
                <a:solidFill>
                  <a:schemeClr val="bg1"/>
                </a:solidFill>
                <a:latin typeface="Brother 1816" pitchFamily="2" charset="0"/>
              </a:rPr>
              <a:t> with AI managing and individualizing patient treatment.​</a:t>
            </a:r>
          </a:p>
          <a:p>
            <a:pPr marL="285750" indent="-285750">
              <a:lnSpc>
                <a:spcPct val="200000"/>
              </a:lnSpc>
              <a:buFont typeface="Arial" panose="020B0604020202020204" pitchFamily="34" charset="0"/>
              <a:buChar char="•"/>
            </a:pPr>
            <a:r>
              <a:rPr lang="en-US" sz="1700" dirty="0">
                <a:solidFill>
                  <a:schemeClr val="bg1">
                    <a:lumMod val="75000"/>
                  </a:schemeClr>
                </a:solidFill>
                <a:latin typeface="Brother 1816" pitchFamily="2" charset="0"/>
              </a:rPr>
              <a:t>It will be affordable and eliminate the need for insurance reimbursement.</a:t>
            </a:r>
          </a:p>
        </p:txBody>
      </p:sp>
    </p:spTree>
    <p:extLst>
      <p:ext uri="{BB962C8B-B14F-4D97-AF65-F5344CB8AC3E}">
        <p14:creationId xmlns:p14="http://schemas.microsoft.com/office/powerpoint/2010/main" val="2472419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7226C33-1202-37FF-D755-1AA5B07C7A18}"/>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8EF70953-EDD3-9A1C-77A5-0A297B437E9C}"/>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7352B639-88FA-EBEC-B2D2-D9F314B4C065}"/>
              </a:ext>
            </a:extLst>
          </p:cNvPr>
          <p:cNvSpPr txBox="1"/>
          <p:nvPr/>
        </p:nvSpPr>
        <p:spPr>
          <a:xfrm>
            <a:off x="510744" y="356235"/>
            <a:ext cx="10453816"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NEXT MAJOR MILESTONES</a:t>
            </a:r>
          </a:p>
        </p:txBody>
      </p:sp>
      <p:sp>
        <p:nvSpPr>
          <p:cNvPr id="12" name="TextBox 11">
            <a:extLst>
              <a:ext uri="{FF2B5EF4-FFF2-40B4-BE49-F238E27FC236}">
                <a16:creationId xmlns:a16="http://schemas.microsoft.com/office/drawing/2014/main" id="{EDE53CBE-C971-9ECB-1F81-55FC8AC70BAB}"/>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218630AF-0FC3-E436-C566-3B29230200F6}"/>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6899FAA9-C7BD-63D6-D605-E6541EAC10F8}"/>
              </a:ext>
            </a:extLst>
          </p:cNvPr>
          <p:cNvSpPr txBox="1"/>
          <p:nvPr/>
        </p:nvSpPr>
        <p:spPr>
          <a:xfrm>
            <a:off x="510744" y="1520792"/>
            <a:ext cx="10453816" cy="435927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700" b="1" i="1" spc="0" dirty="0">
                <a:solidFill>
                  <a:schemeClr val="bg1"/>
                </a:solidFill>
                <a:effectLst/>
                <a:latin typeface="Brother 1816" pitchFamily="2" charset="0"/>
                <a:ea typeface="Arial" panose="020B0604020202020204" pitchFamily="34" charset="0"/>
                <a:cs typeface="Times New Roman" panose="02020603050405020304" pitchFamily="18" charset="0"/>
              </a:rPr>
              <a:t>Create the TrainMyBrain MVP </a:t>
            </a:r>
            <a:r>
              <a:rPr lang="en-US" sz="1700" spc="0" dirty="0">
                <a:solidFill>
                  <a:schemeClr val="bg2">
                    <a:lumMod val="90000"/>
                  </a:schemeClr>
                </a:solidFill>
                <a:effectLst/>
                <a:latin typeface="Brother 1816" pitchFamily="2" charset="0"/>
                <a:ea typeface="Arial" panose="020B0604020202020204" pitchFamily="34" charset="0"/>
                <a:cs typeface="Times New Roman" panose="02020603050405020304" pitchFamily="18" charset="0"/>
              </a:rPr>
              <a:t>by converting the Brain Power beta program from a Windows based program to a browser-based program.</a:t>
            </a:r>
            <a:endParaRPr lang="en-US" sz="1700" dirty="0">
              <a:solidFill>
                <a:schemeClr val="bg2">
                  <a:lumMod val="90000"/>
                </a:schemeClr>
              </a:solidFill>
              <a:latin typeface="Brother 1816" pitchFamily="2" charset="0"/>
            </a:endParaRPr>
          </a:p>
          <a:p>
            <a:pPr marL="285750" indent="-285750">
              <a:lnSpc>
                <a:spcPct val="150000"/>
              </a:lnSpc>
              <a:buFont typeface="Arial" panose="020B0604020202020204" pitchFamily="34" charset="0"/>
              <a:buChar char="•"/>
            </a:pPr>
            <a:r>
              <a:rPr lang="en-US" sz="1700" b="1" i="1" spc="-35" dirty="0">
                <a:solidFill>
                  <a:schemeClr val="bg1"/>
                </a:solidFill>
                <a:effectLst/>
                <a:latin typeface="Brother 1816" pitchFamily="2" charset="0"/>
                <a:ea typeface="Arial" panose="020B0604020202020204" pitchFamily="34" charset="0"/>
                <a:cs typeface="Times New Roman" panose="02020603050405020304" pitchFamily="18" charset="0"/>
              </a:rPr>
              <a:t>Incorporate the SymptomTrac checklist </a:t>
            </a:r>
            <a:r>
              <a:rPr lang="en-US" sz="1700" spc="-35" dirty="0">
                <a:solidFill>
                  <a:schemeClr val="bg2">
                    <a:lumMod val="90000"/>
                  </a:schemeClr>
                </a:solidFill>
                <a:effectLst/>
                <a:latin typeface="Brother 1816" pitchFamily="2" charset="0"/>
                <a:ea typeface="Arial" panose="020B0604020202020204" pitchFamily="34" charset="0"/>
                <a:cs typeface="Times New Roman" panose="02020603050405020304" pitchFamily="18" charset="0"/>
              </a:rPr>
              <a:t>for the purpose of developing an automated and individualized treatment plan.</a:t>
            </a:r>
            <a:endParaRPr lang="en-US" sz="1700" dirty="0">
              <a:solidFill>
                <a:schemeClr val="bg2">
                  <a:lumMod val="90000"/>
                </a:schemeClr>
              </a:solidFill>
              <a:latin typeface="Brother 1816" pitchFamily="2" charset="0"/>
            </a:endParaRPr>
          </a:p>
          <a:p>
            <a:pPr marL="285750" indent="-285750">
              <a:lnSpc>
                <a:spcPct val="150000"/>
              </a:lnSpc>
              <a:buFont typeface="Arial" panose="020B0604020202020204" pitchFamily="34" charset="0"/>
              <a:buChar char="•"/>
            </a:pPr>
            <a:r>
              <a:rPr lang="en-US" sz="1700" b="1" i="1" spc="-40" dirty="0">
                <a:solidFill>
                  <a:schemeClr val="bg1"/>
                </a:solidFill>
                <a:effectLst/>
                <a:latin typeface="Brother 1816" pitchFamily="2" charset="0"/>
                <a:ea typeface="Arial" panose="020B0604020202020204" pitchFamily="34" charset="0"/>
                <a:cs typeface="Times New Roman" panose="02020603050405020304" pitchFamily="18" charset="0"/>
              </a:rPr>
              <a:t>Provide alternative methods for </a:t>
            </a:r>
            <a:r>
              <a:rPr lang="en-US" sz="1700" spc="-40" dirty="0">
                <a:solidFill>
                  <a:schemeClr val="bg2">
                    <a:lumMod val="90000"/>
                  </a:schemeClr>
                </a:solidFill>
                <a:effectLst/>
                <a:latin typeface="Brother 1816" pitchFamily="2" charset="0"/>
                <a:ea typeface="Arial" panose="020B0604020202020204" pitchFamily="34" charset="0"/>
                <a:cs typeface="Times New Roman" panose="02020603050405020304" pitchFamily="18" charset="0"/>
              </a:rPr>
              <a:t>developing an individualized treatment plan including specifying what cognitive skills that need to be treated or specifying the specific learning problem the individual is struggling with.</a:t>
            </a:r>
            <a:endParaRPr lang="en-US" sz="1700" dirty="0">
              <a:solidFill>
                <a:schemeClr val="bg2">
                  <a:lumMod val="90000"/>
                </a:schemeClr>
              </a:solidFill>
              <a:latin typeface="Brother 1816" pitchFamily="2" charset="0"/>
            </a:endParaRPr>
          </a:p>
          <a:p>
            <a:pPr marL="285750" indent="-285750">
              <a:lnSpc>
                <a:spcPct val="150000"/>
              </a:lnSpc>
              <a:buFont typeface="Arial" panose="020B0604020202020204" pitchFamily="34" charset="0"/>
              <a:buChar char="•"/>
            </a:pPr>
            <a:r>
              <a:rPr lang="en-US" sz="1700" b="1" i="1" spc="0" dirty="0">
                <a:solidFill>
                  <a:schemeClr val="bg1"/>
                </a:solidFill>
                <a:effectLst/>
                <a:latin typeface="Brother 1816" pitchFamily="2" charset="0"/>
                <a:ea typeface="Arial" panose="020B0604020202020204" pitchFamily="34" charset="0"/>
                <a:cs typeface="Times New Roman" panose="02020603050405020304" pitchFamily="18" charset="0"/>
              </a:rPr>
              <a:t>Incorporate AI which will develop </a:t>
            </a:r>
            <a:r>
              <a:rPr lang="en-US" sz="1700" spc="0" dirty="0">
                <a:solidFill>
                  <a:schemeClr val="bg2">
                    <a:lumMod val="90000"/>
                  </a:schemeClr>
                </a:solidFill>
                <a:effectLst/>
                <a:latin typeface="Brother 1816" pitchFamily="2" charset="0"/>
                <a:ea typeface="Arial" panose="020B0604020202020204" pitchFamily="34" charset="0"/>
                <a:cs typeface="Times New Roman" panose="02020603050405020304" pitchFamily="18" charset="0"/>
              </a:rPr>
              <a:t>the treatment plan, update the treatment plan based on the subject’s progress and modify specific task passing criteria in order to prevent premature plateauing in the training process.</a:t>
            </a:r>
            <a:endParaRPr lang="en-US" sz="1700" dirty="0">
              <a:solidFill>
                <a:schemeClr val="bg2">
                  <a:lumMod val="90000"/>
                </a:schemeClr>
              </a:solidFill>
              <a:latin typeface="Brother 1816" pitchFamily="2" charset="0"/>
            </a:endParaRPr>
          </a:p>
          <a:p>
            <a:pPr marL="285750" indent="-285750">
              <a:lnSpc>
                <a:spcPct val="150000"/>
              </a:lnSpc>
              <a:buFont typeface="Arial" panose="020B0604020202020204" pitchFamily="34" charset="0"/>
              <a:buChar char="•"/>
            </a:pPr>
            <a:r>
              <a:rPr lang="en-US" sz="1700" b="1" i="1" spc="-35" dirty="0">
                <a:solidFill>
                  <a:schemeClr val="bg1"/>
                </a:solidFill>
                <a:effectLst/>
                <a:latin typeface="Brother 1816" pitchFamily="2" charset="0"/>
                <a:ea typeface="Arial" panose="020B0604020202020204" pitchFamily="34" charset="0"/>
                <a:cs typeface="Times New Roman" panose="02020603050405020304" pitchFamily="18" charset="0"/>
              </a:rPr>
              <a:t>Update the website to reflect </a:t>
            </a:r>
            <a:r>
              <a:rPr lang="en-US" sz="1700" spc="-35" dirty="0">
                <a:solidFill>
                  <a:schemeClr val="bg2">
                    <a:lumMod val="90000"/>
                  </a:schemeClr>
                </a:solidFill>
                <a:effectLst/>
                <a:latin typeface="Brother 1816" pitchFamily="2" charset="0"/>
                <a:ea typeface="Arial" panose="020B0604020202020204" pitchFamily="34" charset="0"/>
                <a:cs typeface="Times New Roman" panose="02020603050405020304" pitchFamily="18" charset="0"/>
              </a:rPr>
              <a:t>the current product and marketing strategy.</a:t>
            </a:r>
            <a:endParaRPr lang="en-US" sz="1700" dirty="0">
              <a:solidFill>
                <a:schemeClr val="bg2">
                  <a:lumMod val="90000"/>
                </a:schemeClr>
              </a:solidFill>
              <a:latin typeface="Brother 1816" pitchFamily="2" charset="0"/>
            </a:endParaRPr>
          </a:p>
        </p:txBody>
      </p:sp>
    </p:spTree>
    <p:extLst>
      <p:ext uri="{BB962C8B-B14F-4D97-AF65-F5344CB8AC3E}">
        <p14:creationId xmlns:p14="http://schemas.microsoft.com/office/powerpoint/2010/main" val="1994537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07B24D-4B3D-0189-675D-90425B58B73A}"/>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D3CE07BB-A9D1-9123-73CF-53098D34F700}"/>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A8BAF4BB-799F-2A33-F998-AB9D1096D444}"/>
              </a:ext>
            </a:extLst>
          </p:cNvPr>
          <p:cNvSpPr txBox="1"/>
          <p:nvPr/>
        </p:nvSpPr>
        <p:spPr>
          <a:xfrm>
            <a:off x="510744" y="356235"/>
            <a:ext cx="10453816"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FUNDING REQUIREMENTS</a:t>
            </a:r>
          </a:p>
        </p:txBody>
      </p:sp>
      <p:sp>
        <p:nvSpPr>
          <p:cNvPr id="12" name="TextBox 11">
            <a:extLst>
              <a:ext uri="{FF2B5EF4-FFF2-40B4-BE49-F238E27FC236}">
                <a16:creationId xmlns:a16="http://schemas.microsoft.com/office/drawing/2014/main" id="{224E1BB2-FF68-2E29-7B79-67F3E898F363}"/>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CA725D97-A696-B37E-2252-44DE2F93C39C}"/>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630BC10E-2852-D771-4E2E-1E3B3F17D4BD}"/>
              </a:ext>
            </a:extLst>
          </p:cNvPr>
          <p:cNvSpPr txBox="1"/>
          <p:nvPr/>
        </p:nvSpPr>
        <p:spPr>
          <a:xfrm>
            <a:off x="1216152" y="2049656"/>
            <a:ext cx="9748408" cy="3877985"/>
          </a:xfrm>
          <a:prstGeom prst="rect">
            <a:avLst/>
          </a:prstGeom>
          <a:noFill/>
        </p:spPr>
        <p:txBody>
          <a:bodyPr wrap="square" rtlCol="0">
            <a:normAutofit/>
          </a:bodyPr>
          <a:lstStyle/>
          <a:p>
            <a:pPr marL="285750" indent="-285750">
              <a:lnSpc>
                <a:spcPct val="150000"/>
              </a:lnSpc>
              <a:buFont typeface="Arial" panose="020B0604020202020204" pitchFamily="34" charset="0"/>
              <a:buChar char="•"/>
            </a:pPr>
            <a:r>
              <a:rPr lang="en-US" sz="2400" dirty="0">
                <a:solidFill>
                  <a:schemeClr val="bg1"/>
                </a:solidFill>
              </a:rPr>
              <a:t>$500,000 Engineering for TMB v2.0</a:t>
            </a:r>
          </a:p>
          <a:p>
            <a:pPr marL="742950" lvl="1" indent="-285750">
              <a:lnSpc>
                <a:spcPct val="150000"/>
              </a:lnSpc>
              <a:buFont typeface="Arial" panose="020B0604020202020204" pitchFamily="34" charset="0"/>
              <a:buChar char="•"/>
            </a:pPr>
            <a:r>
              <a:rPr lang="en-US" sz="2400" dirty="0">
                <a:solidFill>
                  <a:schemeClr val="bg1"/>
                </a:solidFill>
              </a:rPr>
              <a:t>Utilization of AI for </a:t>
            </a:r>
            <a:r>
              <a:rPr lang="en-US" sz="2400" dirty="0" err="1">
                <a:solidFill>
                  <a:schemeClr val="bg1"/>
                </a:solidFill>
              </a:rPr>
              <a:t>SymptomTrac</a:t>
            </a:r>
            <a:r>
              <a:rPr lang="en-US" sz="2400" dirty="0">
                <a:solidFill>
                  <a:schemeClr val="bg1"/>
                </a:solidFill>
              </a:rPr>
              <a:t>™ and Modification of treatment plan</a:t>
            </a:r>
          </a:p>
          <a:p>
            <a:pPr marL="285750" indent="-285750">
              <a:lnSpc>
                <a:spcPct val="150000"/>
              </a:lnSpc>
              <a:buFont typeface="Arial" panose="020B0604020202020204" pitchFamily="34" charset="0"/>
              <a:buChar char="•"/>
            </a:pPr>
            <a:r>
              <a:rPr lang="en-US" sz="2400" dirty="0">
                <a:solidFill>
                  <a:schemeClr val="bg1"/>
                </a:solidFill>
              </a:rPr>
              <a:t>$250,000 Online and Convention Marketing</a:t>
            </a:r>
          </a:p>
          <a:p>
            <a:pPr marL="285750" indent="-285750">
              <a:lnSpc>
                <a:spcPct val="150000"/>
              </a:lnSpc>
              <a:buFont typeface="Arial" panose="020B0604020202020204" pitchFamily="34" charset="0"/>
              <a:buChar char="•"/>
            </a:pPr>
            <a:r>
              <a:rPr lang="en-US" sz="2400" dirty="0">
                <a:solidFill>
                  <a:schemeClr val="bg1"/>
                </a:solidFill>
              </a:rPr>
              <a:t>$250,000 Initial Clinical Trial</a:t>
            </a:r>
          </a:p>
          <a:p>
            <a:pPr marL="285750" indent="-285750">
              <a:lnSpc>
                <a:spcPct val="150000"/>
              </a:lnSpc>
              <a:buFont typeface="Arial" panose="020B0604020202020204" pitchFamily="34" charset="0"/>
              <a:buChar char="•"/>
            </a:pPr>
            <a:r>
              <a:rPr lang="en-US" sz="2400" dirty="0">
                <a:solidFill>
                  <a:schemeClr val="bg1"/>
                </a:solidFill>
              </a:rPr>
              <a:t>$500,000 Sales, Customer Support and Initial C-level Staff Salaries</a:t>
            </a:r>
          </a:p>
          <a:p>
            <a:pPr marL="285750" indent="-285750">
              <a:lnSpc>
                <a:spcPct val="150000"/>
              </a:lnSpc>
              <a:buFont typeface="Arial" panose="020B0604020202020204" pitchFamily="34" charset="0"/>
              <a:buChar char="•"/>
            </a:pPr>
            <a:endParaRPr lang="en-US" sz="2000" dirty="0">
              <a:solidFill>
                <a:schemeClr val="bg1"/>
              </a:solidFill>
            </a:endParaRPr>
          </a:p>
          <a:p>
            <a:endParaRPr lang="en-US" dirty="0">
              <a:solidFill>
                <a:schemeClr val="bg1"/>
              </a:solidFill>
            </a:endParaRPr>
          </a:p>
          <a:p>
            <a:endParaRPr lang="en-US" dirty="0">
              <a:solidFill>
                <a:schemeClr val="bg1"/>
              </a:solidFill>
            </a:endParaRPr>
          </a:p>
        </p:txBody>
      </p:sp>
      <p:sp>
        <p:nvSpPr>
          <p:cNvPr id="5" name="TextBox 4">
            <a:extLst>
              <a:ext uri="{FF2B5EF4-FFF2-40B4-BE49-F238E27FC236}">
                <a16:creationId xmlns:a16="http://schemas.microsoft.com/office/drawing/2014/main" id="{F1047869-AF16-D08E-A3D2-ADF613138863}"/>
              </a:ext>
            </a:extLst>
          </p:cNvPr>
          <p:cNvSpPr txBox="1"/>
          <p:nvPr/>
        </p:nvSpPr>
        <p:spPr>
          <a:xfrm>
            <a:off x="832104" y="1290751"/>
            <a:ext cx="7077456" cy="646331"/>
          </a:xfrm>
          <a:prstGeom prst="rect">
            <a:avLst/>
          </a:prstGeom>
          <a:noFill/>
        </p:spPr>
        <p:txBody>
          <a:bodyPr wrap="square" rtlCol="0">
            <a:spAutoFit/>
          </a:bodyPr>
          <a:lstStyle/>
          <a:p>
            <a:r>
              <a:rPr lang="en-US" sz="3600" dirty="0">
                <a:solidFill>
                  <a:schemeClr val="bg1"/>
                </a:solidFill>
              </a:rPr>
              <a:t>$1.5 Million Angel Round</a:t>
            </a:r>
          </a:p>
        </p:txBody>
      </p:sp>
    </p:spTree>
    <p:extLst>
      <p:ext uri="{BB962C8B-B14F-4D97-AF65-F5344CB8AC3E}">
        <p14:creationId xmlns:p14="http://schemas.microsoft.com/office/powerpoint/2010/main" val="1167789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4715F2-52D4-BB60-E905-B07BA39E7B36}"/>
            </a:ext>
          </a:extLst>
        </p:cNvPr>
        <p:cNvGrpSpPr/>
        <p:nvPr/>
      </p:nvGrpSpPr>
      <p:grpSpPr>
        <a:xfrm>
          <a:off x="0" y="0"/>
          <a:ext cx="0" cy="0"/>
          <a:chOff x="0" y="0"/>
          <a:chExt cx="0" cy="0"/>
        </a:xfrm>
      </p:grpSpPr>
      <p:pic>
        <p:nvPicPr>
          <p:cNvPr id="6" name="Picture 5" descr="A black background with white text&#10;&#10;Description automatically generated">
            <a:extLst>
              <a:ext uri="{FF2B5EF4-FFF2-40B4-BE49-F238E27FC236}">
                <a16:creationId xmlns:a16="http://schemas.microsoft.com/office/drawing/2014/main" id="{5F5FA846-278B-9CED-BD8B-8A21FD71B5E4}"/>
              </a:ext>
            </a:extLst>
          </p:cNvPr>
          <p:cNvPicPr>
            <a:picLocks noChangeAspect="1"/>
          </p:cNvPicPr>
          <p:nvPr/>
        </p:nvPicPr>
        <p:blipFill>
          <a:blip r:embed="rId3"/>
          <a:stretch>
            <a:fillRect/>
          </a:stretch>
        </p:blipFill>
        <p:spPr>
          <a:xfrm>
            <a:off x="9424087" y="5856280"/>
            <a:ext cx="2141838" cy="645485"/>
          </a:xfrm>
          <a:prstGeom prst="rect">
            <a:avLst/>
          </a:prstGeom>
        </p:spPr>
      </p:pic>
      <p:sp>
        <p:nvSpPr>
          <p:cNvPr id="7" name="TextBox 6">
            <a:extLst>
              <a:ext uri="{FF2B5EF4-FFF2-40B4-BE49-F238E27FC236}">
                <a16:creationId xmlns:a16="http://schemas.microsoft.com/office/drawing/2014/main" id="{764576A5-001E-5147-08E1-A31784573F5A}"/>
              </a:ext>
            </a:extLst>
          </p:cNvPr>
          <p:cNvSpPr txBox="1"/>
          <p:nvPr/>
        </p:nvSpPr>
        <p:spPr>
          <a:xfrm>
            <a:off x="510744" y="356235"/>
            <a:ext cx="10453816" cy="677108"/>
          </a:xfrm>
          <a:prstGeom prst="rect">
            <a:avLst/>
          </a:prstGeom>
          <a:noFill/>
        </p:spPr>
        <p:txBody>
          <a:bodyPr wrap="square" rtlCol="0">
            <a:spAutoFit/>
          </a:bodyPr>
          <a:lstStyle/>
          <a:p>
            <a:r>
              <a:rPr lang="en-US" sz="3800" b="1" i="1" dirty="0">
                <a:solidFill>
                  <a:schemeClr val="bg1"/>
                </a:solidFill>
                <a:latin typeface="BROTHER-1816-EXTRABOLD-ITALIC" pitchFamily="2" charset="0"/>
              </a:rPr>
              <a:t>THE TEAM</a:t>
            </a:r>
          </a:p>
        </p:txBody>
      </p:sp>
      <p:sp>
        <p:nvSpPr>
          <p:cNvPr id="11" name="TextBox 10">
            <a:extLst>
              <a:ext uri="{FF2B5EF4-FFF2-40B4-BE49-F238E27FC236}">
                <a16:creationId xmlns:a16="http://schemas.microsoft.com/office/drawing/2014/main" id="{30398B27-7BDF-470A-7659-080A545FC8DE}"/>
              </a:ext>
            </a:extLst>
          </p:cNvPr>
          <p:cNvSpPr txBox="1"/>
          <p:nvPr/>
        </p:nvSpPr>
        <p:spPr>
          <a:xfrm>
            <a:off x="621950" y="2268152"/>
            <a:ext cx="5210439" cy="3512885"/>
          </a:xfrm>
          <a:prstGeom prst="rect">
            <a:avLst/>
          </a:prstGeom>
          <a:noFill/>
        </p:spPr>
        <p:txBody>
          <a:bodyPr wrap="square" rtlCol="0">
            <a:spAutoFit/>
          </a:bodyPr>
          <a:lstStyle/>
          <a:p>
            <a:pPr>
              <a:lnSpc>
                <a:spcPct val="150000"/>
              </a:lnSpc>
            </a:pPr>
            <a:r>
              <a:rPr lang="en-US" sz="1500" dirty="0">
                <a:solidFill>
                  <a:schemeClr val="bg1">
                    <a:lumMod val="75000"/>
                  </a:schemeClr>
                </a:solidFill>
                <a:latin typeface="BROTHER-1816-BOOK" pitchFamily="2" charset="0"/>
              </a:rPr>
              <a:t>Dr. Schuyler is a neuropsychologist who has been practicing for 40 years.  He created one of the first post-acute brain injury rehabilitation programs in the country where he began his work with cognitive skills training.  This led to the development of the current beta program, Brain Power, which he has been using in his practice for several years with great success.  He also served as a Founder and Board Chair of one of the first mental health IPA’s in California as well a mental health HMO and mental health third party administrator.​</a:t>
            </a:r>
          </a:p>
        </p:txBody>
      </p:sp>
      <p:sp>
        <p:nvSpPr>
          <p:cNvPr id="12" name="TextBox 11">
            <a:extLst>
              <a:ext uri="{FF2B5EF4-FFF2-40B4-BE49-F238E27FC236}">
                <a16:creationId xmlns:a16="http://schemas.microsoft.com/office/drawing/2014/main" id="{323D9745-9E54-BAB3-A51F-1B6B6D6FF1ED}"/>
              </a:ext>
            </a:extLst>
          </p:cNvPr>
          <p:cNvSpPr txBox="1"/>
          <p:nvPr/>
        </p:nvSpPr>
        <p:spPr>
          <a:xfrm>
            <a:off x="510744" y="6255544"/>
            <a:ext cx="6417278" cy="215444"/>
          </a:xfrm>
          <a:prstGeom prst="rect">
            <a:avLst/>
          </a:prstGeom>
          <a:noFill/>
        </p:spPr>
        <p:txBody>
          <a:bodyPr wrap="square" rtlCol="0">
            <a:spAutoFit/>
          </a:bodyPr>
          <a:lstStyle/>
          <a:p>
            <a:r>
              <a:rPr lang="en-US" sz="800" dirty="0">
                <a:solidFill>
                  <a:schemeClr val="bg1">
                    <a:lumMod val="50000"/>
                  </a:schemeClr>
                </a:solidFill>
                <a:latin typeface="BROTHER-1816-LIGHT" pitchFamily="2" charset="0"/>
              </a:rPr>
              <a:t>Confidential and not for distribution. Copyright TrainMyBrain. All rights reserved.</a:t>
            </a:r>
            <a:endParaRPr lang="en-US" sz="800" i="1" dirty="0">
              <a:solidFill>
                <a:schemeClr val="bg1">
                  <a:lumMod val="50000"/>
                </a:schemeClr>
              </a:solidFill>
              <a:latin typeface="BROTHER-1816-LIGHT-ITALIC" pitchFamily="2" charset="0"/>
            </a:endParaRPr>
          </a:p>
        </p:txBody>
      </p:sp>
      <p:cxnSp>
        <p:nvCxnSpPr>
          <p:cNvPr id="4" name="Straight Connector 3">
            <a:extLst>
              <a:ext uri="{FF2B5EF4-FFF2-40B4-BE49-F238E27FC236}">
                <a16:creationId xmlns:a16="http://schemas.microsoft.com/office/drawing/2014/main" id="{13967231-BB5D-16C7-6309-673F50C93560}"/>
              </a:ext>
            </a:extLst>
          </p:cNvPr>
          <p:cNvCxnSpPr/>
          <p:nvPr/>
        </p:nvCxnSpPr>
        <p:spPr>
          <a:xfrm>
            <a:off x="510744" y="1145058"/>
            <a:ext cx="11219937" cy="0"/>
          </a:xfrm>
          <a:prstGeom prst="line">
            <a:avLst/>
          </a:prstGeom>
        </p:spPr>
        <p:style>
          <a:lnRef idx="1">
            <a:schemeClr val="accent3"/>
          </a:lnRef>
          <a:fillRef idx="0">
            <a:schemeClr val="accent3"/>
          </a:fillRef>
          <a:effectRef idx="0">
            <a:schemeClr val="accent3"/>
          </a:effectRef>
          <a:fontRef idx="minor">
            <a:schemeClr val="tx1"/>
          </a:fontRef>
        </p:style>
      </p:cxnSp>
      <p:sp>
        <p:nvSpPr>
          <p:cNvPr id="5" name="TextBox 4">
            <a:extLst>
              <a:ext uri="{FF2B5EF4-FFF2-40B4-BE49-F238E27FC236}">
                <a16:creationId xmlns:a16="http://schemas.microsoft.com/office/drawing/2014/main" id="{26384498-5B31-3B9E-50A7-1F123B170437}"/>
              </a:ext>
            </a:extLst>
          </p:cNvPr>
          <p:cNvSpPr txBox="1"/>
          <p:nvPr/>
        </p:nvSpPr>
        <p:spPr>
          <a:xfrm>
            <a:off x="593115" y="1605953"/>
            <a:ext cx="4889159" cy="707886"/>
          </a:xfrm>
          <a:prstGeom prst="rect">
            <a:avLst/>
          </a:prstGeom>
          <a:noFill/>
        </p:spPr>
        <p:txBody>
          <a:bodyPr wrap="square" rtlCol="0">
            <a:spAutoFit/>
          </a:bodyPr>
          <a:lstStyle/>
          <a:p>
            <a:r>
              <a:rPr lang="en-US" sz="2400" b="1" dirty="0">
                <a:solidFill>
                  <a:schemeClr val="bg1"/>
                </a:solidFill>
                <a:latin typeface="Brother 1816" pitchFamily="2" charset="0"/>
              </a:rPr>
              <a:t>Bradley A. Schuyler, Ph.D.,</a:t>
            </a:r>
            <a:br>
              <a:rPr lang="en-US" sz="2400" b="1" dirty="0">
                <a:solidFill>
                  <a:schemeClr val="bg1"/>
                </a:solidFill>
                <a:latin typeface="Brother 1816" pitchFamily="2" charset="0"/>
              </a:rPr>
            </a:br>
            <a:r>
              <a:rPr lang="en-US" sz="1600" i="1" dirty="0">
                <a:solidFill>
                  <a:schemeClr val="bg1"/>
                </a:solidFill>
                <a:latin typeface="BROTHER-1816-BOOK-ITALIC" pitchFamily="2" charset="0"/>
              </a:rPr>
              <a:t>Chief Executive Officer/Founder</a:t>
            </a:r>
          </a:p>
        </p:txBody>
      </p:sp>
      <p:sp>
        <p:nvSpPr>
          <p:cNvPr id="3" name="TextBox 2">
            <a:extLst>
              <a:ext uri="{FF2B5EF4-FFF2-40B4-BE49-F238E27FC236}">
                <a16:creationId xmlns:a16="http://schemas.microsoft.com/office/drawing/2014/main" id="{660131A7-23A6-7AED-677C-43B4E023506F}"/>
              </a:ext>
            </a:extLst>
          </p:cNvPr>
          <p:cNvSpPr txBox="1"/>
          <p:nvPr/>
        </p:nvSpPr>
        <p:spPr>
          <a:xfrm>
            <a:off x="6371963" y="1840733"/>
            <a:ext cx="4889159" cy="461665"/>
          </a:xfrm>
          <a:prstGeom prst="rect">
            <a:avLst/>
          </a:prstGeom>
          <a:noFill/>
        </p:spPr>
        <p:txBody>
          <a:bodyPr wrap="square" rtlCol="0">
            <a:spAutoFit/>
          </a:bodyPr>
          <a:lstStyle/>
          <a:p>
            <a:r>
              <a:rPr lang="en-US" sz="2000" b="1" dirty="0">
                <a:solidFill>
                  <a:schemeClr val="bg1"/>
                </a:solidFill>
                <a:latin typeface="Brother 1816" pitchFamily="2" charset="0"/>
              </a:rPr>
              <a:t>Jim Cogan,</a:t>
            </a:r>
            <a:r>
              <a:rPr lang="en-US" sz="2400" b="1" dirty="0">
                <a:solidFill>
                  <a:schemeClr val="bg1"/>
                </a:solidFill>
                <a:latin typeface="Brother 1816" pitchFamily="2" charset="0"/>
              </a:rPr>
              <a:t> </a:t>
            </a:r>
            <a:r>
              <a:rPr lang="en-US" sz="1600" i="1" dirty="0">
                <a:solidFill>
                  <a:schemeClr val="bg1"/>
                </a:solidFill>
                <a:latin typeface="BROTHER-1816-BOOK-ITALIC" pitchFamily="2" charset="0"/>
              </a:rPr>
              <a:t>Chief Operation Officer</a:t>
            </a:r>
          </a:p>
        </p:txBody>
      </p:sp>
      <p:sp>
        <p:nvSpPr>
          <p:cNvPr id="8" name="TextBox 7">
            <a:extLst>
              <a:ext uri="{FF2B5EF4-FFF2-40B4-BE49-F238E27FC236}">
                <a16:creationId xmlns:a16="http://schemas.microsoft.com/office/drawing/2014/main" id="{016B211C-E3F7-DEF0-C235-99910217C745}"/>
              </a:ext>
            </a:extLst>
          </p:cNvPr>
          <p:cNvSpPr txBox="1"/>
          <p:nvPr/>
        </p:nvSpPr>
        <p:spPr>
          <a:xfrm>
            <a:off x="6359613" y="2280505"/>
            <a:ext cx="5371067" cy="1089144"/>
          </a:xfrm>
          <a:prstGeom prst="rect">
            <a:avLst/>
          </a:prstGeom>
          <a:noFill/>
        </p:spPr>
        <p:txBody>
          <a:bodyPr wrap="square" rtlCol="0">
            <a:spAutoFit/>
          </a:bodyPr>
          <a:lstStyle/>
          <a:p>
            <a:pPr>
              <a:lnSpc>
                <a:spcPct val="150000"/>
              </a:lnSpc>
            </a:pPr>
            <a:r>
              <a:rPr lang="en-US" sz="1500" dirty="0">
                <a:solidFill>
                  <a:schemeClr val="bg1">
                    <a:lumMod val="75000"/>
                  </a:schemeClr>
                </a:solidFill>
                <a:latin typeface="BROTHER-1816-BOOK" pitchFamily="2" charset="0"/>
              </a:rPr>
              <a:t>Jim is a Silicon Valley Veteran with public and private management experience. Jim is serial entrepreneur that has helped found multiple companies.​</a:t>
            </a:r>
          </a:p>
        </p:txBody>
      </p:sp>
      <p:sp>
        <p:nvSpPr>
          <p:cNvPr id="10" name="TextBox 9">
            <a:extLst>
              <a:ext uri="{FF2B5EF4-FFF2-40B4-BE49-F238E27FC236}">
                <a16:creationId xmlns:a16="http://schemas.microsoft.com/office/drawing/2014/main" id="{5EE4EDDA-A397-A5B3-8D0E-CB9504AAEEC9}"/>
              </a:ext>
            </a:extLst>
          </p:cNvPr>
          <p:cNvSpPr txBox="1"/>
          <p:nvPr/>
        </p:nvSpPr>
        <p:spPr>
          <a:xfrm>
            <a:off x="6371963" y="3565920"/>
            <a:ext cx="4889159" cy="461665"/>
          </a:xfrm>
          <a:prstGeom prst="rect">
            <a:avLst/>
          </a:prstGeom>
          <a:noFill/>
        </p:spPr>
        <p:txBody>
          <a:bodyPr wrap="square" rtlCol="0">
            <a:spAutoFit/>
          </a:bodyPr>
          <a:lstStyle/>
          <a:p>
            <a:r>
              <a:rPr lang="en-US" sz="2000" b="1" dirty="0">
                <a:solidFill>
                  <a:schemeClr val="bg1"/>
                </a:solidFill>
                <a:latin typeface="Brother 1816" pitchFamily="2" charset="0"/>
              </a:rPr>
              <a:t>Jorge Castillo,</a:t>
            </a:r>
            <a:r>
              <a:rPr lang="en-US" sz="2400" b="1" dirty="0">
                <a:solidFill>
                  <a:schemeClr val="bg1"/>
                </a:solidFill>
                <a:latin typeface="Brother 1816" pitchFamily="2" charset="0"/>
              </a:rPr>
              <a:t> </a:t>
            </a:r>
            <a:r>
              <a:rPr lang="en-US" sz="1600" i="1" dirty="0">
                <a:solidFill>
                  <a:schemeClr val="bg1"/>
                </a:solidFill>
                <a:latin typeface="BROTHER-1816-BOOK-ITALIC" pitchFamily="2" charset="0"/>
              </a:rPr>
              <a:t>Chief Creative Officer</a:t>
            </a:r>
          </a:p>
        </p:txBody>
      </p:sp>
      <p:sp>
        <p:nvSpPr>
          <p:cNvPr id="13" name="TextBox 12">
            <a:extLst>
              <a:ext uri="{FF2B5EF4-FFF2-40B4-BE49-F238E27FC236}">
                <a16:creationId xmlns:a16="http://schemas.microsoft.com/office/drawing/2014/main" id="{7FEE23B1-8E45-786C-F54D-B392554FD746}"/>
              </a:ext>
            </a:extLst>
          </p:cNvPr>
          <p:cNvSpPr txBox="1"/>
          <p:nvPr/>
        </p:nvSpPr>
        <p:spPr>
          <a:xfrm>
            <a:off x="6359614" y="4005692"/>
            <a:ext cx="5206312" cy="1433534"/>
          </a:xfrm>
          <a:prstGeom prst="rect">
            <a:avLst/>
          </a:prstGeom>
          <a:noFill/>
        </p:spPr>
        <p:txBody>
          <a:bodyPr wrap="square" rtlCol="0">
            <a:spAutoFit/>
          </a:bodyPr>
          <a:lstStyle/>
          <a:p>
            <a:pPr>
              <a:lnSpc>
                <a:spcPct val="150000"/>
              </a:lnSpc>
            </a:pPr>
            <a:r>
              <a:rPr lang="en-US" sz="1500" dirty="0">
                <a:solidFill>
                  <a:schemeClr val="bg1">
                    <a:lumMod val="75000"/>
                  </a:schemeClr>
                </a:solidFill>
                <a:latin typeface="BROTHER-1816-BOOK" pitchFamily="2" charset="0"/>
              </a:rPr>
              <a:t>Over 24 years of design and brand management, Jorge has generated millions in revenue and worked alongside such notable clients as McDonalds, NFL, Collibra and Mars Wrigley to name a few.</a:t>
            </a:r>
          </a:p>
        </p:txBody>
      </p:sp>
    </p:spTree>
    <p:extLst>
      <p:ext uri="{BB962C8B-B14F-4D97-AF65-F5344CB8AC3E}">
        <p14:creationId xmlns:p14="http://schemas.microsoft.com/office/powerpoint/2010/main" val="25397926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Twilight">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wi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43465</TotalTime>
  <Words>2015</Words>
  <Application>Microsoft Office PowerPoint</Application>
  <PresentationFormat>Widescreen</PresentationFormat>
  <Paragraphs>175</Paragraphs>
  <Slides>19</Slides>
  <Notes>1</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19</vt:i4>
      </vt:variant>
    </vt:vector>
  </HeadingPairs>
  <TitlesOfParts>
    <vt:vector size="34" baseType="lpstr">
      <vt:lpstr>Aptos</vt:lpstr>
      <vt:lpstr>Arial</vt:lpstr>
      <vt:lpstr>Brother 1816</vt:lpstr>
      <vt:lpstr>BROTHER-1816-BOOK</vt:lpstr>
      <vt:lpstr>BROTHER-1816-BOOK-ITALIC</vt:lpstr>
      <vt:lpstr>BROTHER-1816-EXTRABOLD-ITALIC</vt:lpstr>
      <vt:lpstr>BROTHER-1816-LIGHT</vt:lpstr>
      <vt:lpstr>BROTHER-1816-LIGHT-ITALIC</vt:lpstr>
      <vt:lpstr>BROTHER-1816-MEDIUM</vt:lpstr>
      <vt:lpstr>BROTHER-1816-MEDIUM-ITALIC</vt:lpstr>
      <vt:lpstr>Calibri</vt:lpstr>
      <vt:lpstr>Calibri Light</vt:lpstr>
      <vt:lpstr>Open Sans</vt:lpstr>
      <vt:lpstr>Segoe UI Emoji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Castillo</dc:creator>
  <cp:lastModifiedBy>Jim Cogan</cp:lastModifiedBy>
  <cp:revision>48</cp:revision>
  <cp:lastPrinted>2025-01-23T20:26:00Z</cp:lastPrinted>
  <dcterms:created xsi:type="dcterms:W3CDTF">2024-02-05T17:55:37Z</dcterms:created>
  <dcterms:modified xsi:type="dcterms:W3CDTF">2025-08-08T18:55:35Z</dcterms:modified>
</cp:coreProperties>
</file>